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18288000" cy="10287000"/>
  <p:notesSz cx="6858000" cy="9144000"/>
  <p:embeddedFontLst>
    <p:embeddedFont>
      <p:font typeface="Montserrat Bold" panose="020B0604020202020204" charset="0"/>
      <p:regular r:id="rId41"/>
    </p:embeddedFont>
    <p:embeddedFont>
      <p:font typeface="Montserrat Bold Italics" panose="020B0604020202020204" charset="0"/>
      <p:regular r:id="rId42"/>
    </p:embeddedFont>
    <p:embeddedFont>
      <p:font typeface="Montserrat Italics" panose="020B0604020202020204" charset="0"/>
      <p:regular r:id="rId43"/>
    </p:embeddedFont>
    <p:embeddedFont>
      <p:font typeface="Montserrat Semi-Bold" panose="020B0604020202020204" charset="0"/>
      <p:regular r:id="rId44"/>
    </p:embeddedFont>
    <p:embeddedFont>
      <p:font typeface="Montserrat Ultra-Bold" panose="020B0604020202020204" charset="0"/>
      <p:regular r:id="rId45"/>
    </p:embeddedFont>
    <p:embeddedFont>
      <p:font typeface="Poppins" panose="00000500000000000000" pitchFamily="2" charset="0"/>
      <p:regular r:id="rId46"/>
    </p:embeddedFont>
    <p:embeddedFont>
      <p:font typeface="Poppins Bold" panose="00000800000000000000" charset="0"/>
      <p:regular r:id="rId47"/>
    </p:embeddedFont>
    <p:embeddedFont>
      <p:font typeface="Poppins Semi-Bold" panose="020B0604020202020204" charset="0"/>
      <p:regular r:id="rId48"/>
    </p:embeddedFont>
    <p:embeddedFont>
      <p:font typeface="Raleway" pitchFamily="2" charset="0"/>
      <p:regular r:id="rId49"/>
    </p:embeddedFont>
    <p:embeddedFont>
      <p:font typeface="Raleway Bold" charset="0"/>
      <p:regular r:id="rId50"/>
    </p:embeddedFont>
    <p:embeddedFont>
      <p:font typeface="Raleway Bold Italics" panose="020B0604020202020204" charset="0"/>
      <p:regular r:id="rId51"/>
    </p:embeddedFont>
    <p:embeddedFont>
      <p:font typeface="Raleway Ultra-Bold" panose="020B0604020202020204" charset="0"/>
      <p:regular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10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5.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11.sv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5.sv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png"/><Relationship Id="rId7" Type="http://schemas.openxmlformats.org/officeDocument/2006/relationships/image" Target="../media/image25.sv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8.png"/><Relationship Id="rId10" Type="http://schemas.openxmlformats.org/officeDocument/2006/relationships/image" Target="../media/image11.svg"/><Relationship Id="rId4" Type="http://schemas.openxmlformats.org/officeDocument/2006/relationships/image" Target="../media/image27.png"/><Relationship Id="rId9"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1.sv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30.png"/><Relationship Id="rId4" Type="http://schemas.openxmlformats.org/officeDocument/2006/relationships/image" Target="../media/image25.svg"/></Relationships>
</file>

<file path=ppt/slides/_rels/slide1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31.png"/><Relationship Id="rId7"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25.sv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33.png"/><Relationship Id="rId7" Type="http://schemas.openxmlformats.org/officeDocument/2006/relationships/image" Target="../media/image24.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11.svg"/><Relationship Id="rId4" Type="http://schemas.openxmlformats.org/officeDocument/2006/relationships/image" Target="../media/image34.png"/><Relationship Id="rId9" Type="http://schemas.openxmlformats.org/officeDocument/2006/relationships/image" Target="../media/image10.png"/></Relationships>
</file>

<file path=ppt/slides/_rels/slide19.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37.png"/><Relationship Id="rId7"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39.png"/><Relationship Id="rId7"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25.sv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24.png"/><Relationship Id="rId7"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25.svg"/></Relationships>
</file>

<file path=ppt/slides/_rels/slide2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24.png"/><Relationship Id="rId7"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25.svg"/></Relationships>
</file>

<file path=ppt/slides/_rels/slide2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24.png"/><Relationship Id="rId7"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25.svg"/></Relationships>
</file>

<file path=ppt/slides/_rels/slide25.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24.png"/><Relationship Id="rId7"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25.svg"/></Relationships>
</file>

<file path=ppt/slides/_rels/slide2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24.png"/><Relationship Id="rId7"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25.svg"/></Relationships>
</file>

<file path=ppt/slides/_rels/slide27.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24.png"/><Relationship Id="rId7"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25.svg"/></Relationships>
</file>

<file path=ppt/slides/_rels/slide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11.sv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11.svg"/></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11.svg"/></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11.svg"/></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11.svg"/></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11.svg"/></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11.svg"/></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11.svg"/></Relationships>
</file>

<file path=ppt/slides/_rels/slide3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1.png"/><Relationship Id="rId7"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5.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1.sv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17.png"/><Relationship Id="rId7"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11285449" y="-1275370"/>
            <a:ext cx="8792923" cy="4237186"/>
            <a:chOff x="0" y="0"/>
            <a:chExt cx="406400" cy="195838"/>
          </a:xfrm>
        </p:grpSpPr>
        <p:sp>
          <p:nvSpPr>
            <p:cNvPr id="4" name="Freeform 4"/>
            <p:cNvSpPr/>
            <p:nvPr/>
          </p:nvSpPr>
          <p:spPr>
            <a:xfrm>
              <a:off x="0" y="0"/>
              <a:ext cx="406400" cy="195838"/>
            </a:xfrm>
            <a:custGeom>
              <a:avLst/>
              <a:gdLst/>
              <a:ahLst/>
              <a:cxnLst/>
              <a:rect l="l" t="t" r="r" b="b"/>
              <a:pathLst>
                <a:path w="406400" h="195838">
                  <a:moveTo>
                    <a:pt x="203200" y="0"/>
                  </a:moveTo>
                  <a:lnTo>
                    <a:pt x="406400" y="0"/>
                  </a:lnTo>
                  <a:lnTo>
                    <a:pt x="203200" y="195838"/>
                  </a:lnTo>
                  <a:lnTo>
                    <a:pt x="0" y="195838"/>
                  </a:lnTo>
                  <a:lnTo>
                    <a:pt x="203200" y="0"/>
                  </a:lnTo>
                  <a:close/>
                </a:path>
              </a:pathLst>
            </a:custGeom>
            <a:gradFill rotWithShape="1">
              <a:gsLst>
                <a:gs pos="0">
                  <a:srgbClr val="006CCD">
                    <a:alpha val="0"/>
                  </a:srgbClr>
                </a:gs>
                <a:gs pos="50000">
                  <a:srgbClr val="2376D4">
                    <a:alpha val="100000"/>
                  </a:srgbClr>
                </a:gs>
                <a:gs pos="100000">
                  <a:srgbClr val="2376D4">
                    <a:alpha val="100000"/>
                  </a:srgbClr>
                </a:gs>
              </a:gsLst>
              <a:lin ang="0"/>
            </a:gradFill>
          </p:spPr>
        </p:sp>
        <p:sp>
          <p:nvSpPr>
            <p:cNvPr id="5" name="TextBox 5"/>
            <p:cNvSpPr txBox="1"/>
            <p:nvPr/>
          </p:nvSpPr>
          <p:spPr>
            <a:xfrm>
              <a:off x="101600" y="-38100"/>
              <a:ext cx="203200" cy="233938"/>
            </a:xfrm>
            <a:prstGeom prst="rect">
              <a:avLst/>
            </a:prstGeom>
          </p:spPr>
          <p:txBody>
            <a:bodyPr lIns="50800" tIns="50800" rIns="50800" bIns="50800" rtlCol="0" anchor="ctr"/>
            <a:lstStyle/>
            <a:p>
              <a:pPr algn="ctr">
                <a:lnSpc>
                  <a:spcPts val="2199"/>
                </a:lnSpc>
              </a:pPr>
              <a:endParaRPr/>
            </a:p>
          </p:txBody>
        </p:sp>
      </p:grpSp>
      <p:sp>
        <p:nvSpPr>
          <p:cNvPr id="6" name="Freeform 6"/>
          <p:cNvSpPr/>
          <p:nvPr/>
        </p:nvSpPr>
        <p:spPr>
          <a:xfrm>
            <a:off x="-5577283" y="-589539"/>
            <a:ext cx="11104088" cy="9480115"/>
          </a:xfrm>
          <a:custGeom>
            <a:avLst/>
            <a:gdLst/>
            <a:ahLst/>
            <a:cxnLst/>
            <a:rect l="l" t="t" r="r" b="b"/>
            <a:pathLst>
              <a:path w="11104088" h="9480115">
                <a:moveTo>
                  <a:pt x="0" y="0"/>
                </a:moveTo>
                <a:lnTo>
                  <a:pt x="11104088" y="0"/>
                </a:lnTo>
                <a:lnTo>
                  <a:pt x="11104088" y="9480115"/>
                </a:lnTo>
                <a:lnTo>
                  <a:pt x="0" y="9480115"/>
                </a:lnTo>
                <a:lnTo>
                  <a:pt x="0" y="0"/>
                </a:lnTo>
                <a:close/>
              </a:path>
            </a:pathLst>
          </a:custGeom>
          <a:blipFill>
            <a:blip r:embed="rId3">
              <a:alphaModFix amt="32999"/>
            </a:blip>
            <a:stretch>
              <a:fillRect/>
            </a:stretch>
          </a:blipFill>
        </p:spPr>
      </p:sp>
      <p:grpSp>
        <p:nvGrpSpPr>
          <p:cNvPr id="7" name="Group 7"/>
          <p:cNvGrpSpPr/>
          <p:nvPr/>
        </p:nvGrpSpPr>
        <p:grpSpPr>
          <a:xfrm>
            <a:off x="0" y="7209087"/>
            <a:ext cx="8772604" cy="4397760"/>
            <a:chOff x="0" y="0"/>
            <a:chExt cx="417592" cy="209341"/>
          </a:xfrm>
        </p:grpSpPr>
        <p:sp>
          <p:nvSpPr>
            <p:cNvPr id="8" name="Freeform 8"/>
            <p:cNvSpPr/>
            <p:nvPr/>
          </p:nvSpPr>
          <p:spPr>
            <a:xfrm>
              <a:off x="0" y="0"/>
              <a:ext cx="417592" cy="209341"/>
            </a:xfrm>
            <a:custGeom>
              <a:avLst/>
              <a:gdLst/>
              <a:ahLst/>
              <a:cxnLst/>
              <a:rect l="l" t="t" r="r" b="b"/>
              <a:pathLst>
                <a:path w="417592" h="209341">
                  <a:moveTo>
                    <a:pt x="214392" y="0"/>
                  </a:moveTo>
                  <a:lnTo>
                    <a:pt x="0" y="0"/>
                  </a:lnTo>
                  <a:lnTo>
                    <a:pt x="203200" y="209341"/>
                  </a:lnTo>
                  <a:lnTo>
                    <a:pt x="417592" y="209341"/>
                  </a:lnTo>
                  <a:lnTo>
                    <a:pt x="214392" y="0"/>
                  </a:lnTo>
                  <a:close/>
                </a:path>
              </a:pathLst>
            </a:custGeom>
            <a:gradFill rotWithShape="1">
              <a:gsLst>
                <a:gs pos="0">
                  <a:srgbClr val="006CCD">
                    <a:alpha val="0"/>
                  </a:srgbClr>
                </a:gs>
                <a:gs pos="100000">
                  <a:srgbClr val="2376D4">
                    <a:alpha val="100000"/>
                  </a:srgbClr>
                </a:gs>
              </a:gsLst>
              <a:lin ang="0"/>
            </a:gradFill>
          </p:spPr>
        </p:sp>
        <p:sp>
          <p:nvSpPr>
            <p:cNvPr id="9" name="TextBox 9"/>
            <p:cNvSpPr txBox="1"/>
            <p:nvPr/>
          </p:nvSpPr>
          <p:spPr>
            <a:xfrm>
              <a:off x="101600" y="-38100"/>
              <a:ext cx="214392" cy="247441"/>
            </a:xfrm>
            <a:prstGeom prst="rect">
              <a:avLst/>
            </a:prstGeom>
          </p:spPr>
          <p:txBody>
            <a:bodyPr lIns="50800" tIns="50800" rIns="50800" bIns="50800" rtlCol="0" anchor="ctr"/>
            <a:lstStyle/>
            <a:p>
              <a:pPr algn="ctr">
                <a:lnSpc>
                  <a:spcPts val="2199"/>
                </a:lnSpc>
              </a:pPr>
              <a:endParaRPr/>
            </a:p>
          </p:txBody>
        </p:sp>
      </p:grpSp>
      <p:grpSp>
        <p:nvGrpSpPr>
          <p:cNvPr id="10" name="Group 10"/>
          <p:cNvGrpSpPr>
            <a:grpSpLocks noChangeAspect="1"/>
          </p:cNvGrpSpPr>
          <p:nvPr/>
        </p:nvGrpSpPr>
        <p:grpSpPr>
          <a:xfrm>
            <a:off x="10920602" y="2188646"/>
            <a:ext cx="6480684" cy="6480684"/>
            <a:chOff x="0" y="0"/>
            <a:chExt cx="6350000" cy="6350000"/>
          </a:xfrm>
        </p:grpSpPr>
        <p:sp>
          <p:nvSpPr>
            <p:cNvPr id="11" name="Freeform 11"/>
            <p:cNvSpPr/>
            <p:nvPr/>
          </p:nvSpPr>
          <p:spPr>
            <a:xfrm>
              <a:off x="2540" y="2540"/>
              <a:ext cx="6344920" cy="6344920"/>
            </a:xfrm>
            <a:custGeom>
              <a:avLst/>
              <a:gdLst/>
              <a:ahLst/>
              <a:cxnLst/>
              <a:rect l="l" t="t" r="r" b="b"/>
              <a:pathLst>
                <a:path w="6344920" h="6344920">
                  <a:moveTo>
                    <a:pt x="6344920" y="3172460"/>
                  </a:moveTo>
                  <a:cubicBezTo>
                    <a:pt x="6344920" y="4925060"/>
                    <a:pt x="4923790" y="6344920"/>
                    <a:pt x="3172460" y="6344920"/>
                  </a:cubicBezTo>
                  <a:cubicBezTo>
                    <a:pt x="1421130" y="6344920"/>
                    <a:pt x="0" y="4925060"/>
                    <a:pt x="0" y="3172460"/>
                  </a:cubicBezTo>
                  <a:cubicBezTo>
                    <a:pt x="0" y="1419860"/>
                    <a:pt x="1419860" y="0"/>
                    <a:pt x="3172460" y="0"/>
                  </a:cubicBezTo>
                  <a:cubicBezTo>
                    <a:pt x="4925060" y="0"/>
                    <a:pt x="6344920" y="1419860"/>
                    <a:pt x="6344920" y="3172460"/>
                  </a:cubicBezTo>
                  <a:close/>
                  <a:moveTo>
                    <a:pt x="3172460" y="1051560"/>
                  </a:moveTo>
                  <a:cubicBezTo>
                    <a:pt x="2001520" y="1051560"/>
                    <a:pt x="1051560" y="2001520"/>
                    <a:pt x="1051560" y="3172460"/>
                  </a:cubicBezTo>
                  <a:cubicBezTo>
                    <a:pt x="1051560" y="4343400"/>
                    <a:pt x="2001520" y="5293360"/>
                    <a:pt x="3172460" y="5293360"/>
                  </a:cubicBezTo>
                  <a:cubicBezTo>
                    <a:pt x="4343400" y="5293360"/>
                    <a:pt x="5293360" y="4343400"/>
                    <a:pt x="5293360" y="3172460"/>
                  </a:cubicBezTo>
                  <a:cubicBezTo>
                    <a:pt x="5293360" y="2001520"/>
                    <a:pt x="4343400" y="1051560"/>
                    <a:pt x="3172460" y="1051560"/>
                  </a:cubicBezTo>
                  <a:close/>
                </a:path>
              </a:pathLst>
            </a:custGeom>
            <a:blipFill>
              <a:blip r:embed="rId4"/>
              <a:stretch>
                <a:fillRect l="-39285" r="-39285"/>
              </a:stretch>
            </a:blipFill>
          </p:spPr>
        </p:sp>
        <p:sp>
          <p:nvSpPr>
            <p:cNvPr id="12" name="Freeform 12"/>
            <p:cNvSpPr/>
            <p:nvPr/>
          </p:nvSpPr>
          <p:spPr>
            <a:xfrm>
              <a:off x="1684020" y="2123440"/>
              <a:ext cx="2981960" cy="2583180"/>
            </a:xfrm>
            <a:custGeom>
              <a:avLst/>
              <a:gdLst/>
              <a:ahLst/>
              <a:cxnLst/>
              <a:rect l="l" t="t" r="r" b="b"/>
              <a:pathLst>
                <a:path w="2981960" h="2583180">
                  <a:moveTo>
                    <a:pt x="2981960" y="0"/>
                  </a:moveTo>
                  <a:lnTo>
                    <a:pt x="1490980" y="2583180"/>
                  </a:lnTo>
                  <a:lnTo>
                    <a:pt x="0" y="0"/>
                  </a:lnTo>
                  <a:close/>
                </a:path>
              </a:pathLst>
            </a:custGeom>
            <a:blipFill>
              <a:blip r:embed="rId4"/>
              <a:stretch>
                <a:fillRect l="-27345" r="-27345"/>
              </a:stretch>
            </a:blipFill>
          </p:spPr>
        </p:sp>
      </p:grpSp>
      <p:sp>
        <p:nvSpPr>
          <p:cNvPr id="13" name="Freeform 13"/>
          <p:cNvSpPr/>
          <p:nvPr/>
        </p:nvSpPr>
        <p:spPr>
          <a:xfrm>
            <a:off x="1823511" y="1301276"/>
            <a:ext cx="668743" cy="628619"/>
          </a:xfrm>
          <a:custGeom>
            <a:avLst/>
            <a:gdLst/>
            <a:ahLst/>
            <a:cxnLst/>
            <a:rect l="l" t="t" r="r" b="b"/>
            <a:pathLst>
              <a:path w="668743" h="628619">
                <a:moveTo>
                  <a:pt x="0" y="0"/>
                </a:moveTo>
                <a:lnTo>
                  <a:pt x="668743" y="0"/>
                </a:lnTo>
                <a:lnTo>
                  <a:pt x="668743" y="628619"/>
                </a:lnTo>
                <a:lnTo>
                  <a:pt x="0" y="6286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848818" y="4660363"/>
            <a:ext cx="9355973" cy="2124604"/>
          </a:xfrm>
          <a:prstGeom prst="rect">
            <a:avLst/>
          </a:prstGeom>
        </p:spPr>
        <p:txBody>
          <a:bodyPr lIns="0" tIns="0" rIns="0" bIns="0" rtlCol="0" anchor="t">
            <a:spAutoFit/>
          </a:bodyPr>
          <a:lstStyle/>
          <a:p>
            <a:pPr algn="ctr">
              <a:lnSpc>
                <a:spcPts val="5548"/>
              </a:lnSpc>
            </a:pPr>
            <a:r>
              <a:rPr lang="en-US" sz="5439" b="1" i="1">
                <a:solidFill>
                  <a:srgbClr val="3E67C8"/>
                </a:solidFill>
                <a:latin typeface="Montserrat Bold Italics"/>
                <a:ea typeface="Montserrat Bold Italics"/>
                <a:cs typeface="Montserrat Bold Italics"/>
                <a:sym typeface="Montserrat Bold Italics"/>
              </a:rPr>
              <a:t>Đề tài: </a:t>
            </a:r>
            <a:r>
              <a:rPr lang="en-US" sz="5439" i="1">
                <a:solidFill>
                  <a:srgbClr val="3E67C8"/>
                </a:solidFill>
                <a:latin typeface="Montserrat Italics"/>
                <a:ea typeface="Montserrat Italics"/>
                <a:cs typeface="Montserrat Italics"/>
                <a:sym typeface="Montserrat Italics"/>
              </a:rPr>
              <a:t>Phân tích dữ liệu kinh doanh của máy bán hàng tự động</a:t>
            </a:r>
          </a:p>
        </p:txBody>
      </p:sp>
      <p:sp>
        <p:nvSpPr>
          <p:cNvPr id="15" name="TextBox 15"/>
          <p:cNvSpPr txBox="1"/>
          <p:nvPr/>
        </p:nvSpPr>
        <p:spPr>
          <a:xfrm>
            <a:off x="541571" y="3140326"/>
            <a:ext cx="10587441" cy="1010192"/>
          </a:xfrm>
          <a:prstGeom prst="rect">
            <a:avLst/>
          </a:prstGeom>
        </p:spPr>
        <p:txBody>
          <a:bodyPr lIns="0" tIns="0" rIns="0" bIns="0" rtlCol="0" anchor="t">
            <a:spAutoFit/>
          </a:bodyPr>
          <a:lstStyle/>
          <a:p>
            <a:pPr algn="l">
              <a:lnSpc>
                <a:spcPts val="7333"/>
              </a:lnSpc>
            </a:pPr>
            <a:r>
              <a:rPr lang="en-US" sz="8239" b="1">
                <a:solidFill>
                  <a:srgbClr val="00569E"/>
                </a:solidFill>
                <a:latin typeface="Montserrat Ultra-Bold"/>
                <a:ea typeface="Montserrat Ultra-Bold"/>
                <a:cs typeface="Montserrat Ultra-Bold"/>
                <a:sym typeface="Montserrat Ultra-Bold"/>
              </a:rPr>
              <a:t>BÁO CÁO GIỮA KỲ</a:t>
            </a:r>
          </a:p>
        </p:txBody>
      </p:sp>
      <p:sp>
        <p:nvSpPr>
          <p:cNvPr id="16" name="TextBox 16"/>
          <p:cNvSpPr txBox="1"/>
          <p:nvPr/>
        </p:nvSpPr>
        <p:spPr>
          <a:xfrm>
            <a:off x="2710924" y="1343539"/>
            <a:ext cx="1675378" cy="507897"/>
          </a:xfrm>
          <a:prstGeom prst="rect">
            <a:avLst/>
          </a:prstGeom>
        </p:spPr>
        <p:txBody>
          <a:bodyPr lIns="0" tIns="0" rIns="0" bIns="0" rtlCol="0" anchor="t">
            <a:spAutoFit/>
          </a:bodyPr>
          <a:lstStyle/>
          <a:p>
            <a:pPr algn="l">
              <a:lnSpc>
                <a:spcPts val="4030"/>
              </a:lnSpc>
            </a:pPr>
            <a:r>
              <a:rPr lang="en-US" sz="2879" b="1">
                <a:solidFill>
                  <a:srgbClr val="3E67C8"/>
                </a:solidFill>
                <a:latin typeface="Poppins Semi-Bold"/>
                <a:ea typeface="Poppins Semi-Bold"/>
                <a:cs typeface="Poppins Semi-Bold"/>
                <a:sym typeface="Poppins Semi-Bold"/>
              </a:rPr>
              <a:t>NHÓM 5</a:t>
            </a:r>
          </a:p>
        </p:txBody>
      </p:sp>
      <p:sp>
        <p:nvSpPr>
          <p:cNvPr id="17" name="TextBox 17"/>
          <p:cNvSpPr txBox="1"/>
          <p:nvPr/>
        </p:nvSpPr>
        <p:spPr>
          <a:xfrm>
            <a:off x="5526805" y="7282261"/>
            <a:ext cx="4362647" cy="568764"/>
          </a:xfrm>
          <a:prstGeom prst="rect">
            <a:avLst/>
          </a:prstGeom>
        </p:spPr>
        <p:txBody>
          <a:bodyPr lIns="0" tIns="0" rIns="0" bIns="0" rtlCol="0" anchor="t">
            <a:spAutoFit/>
          </a:bodyPr>
          <a:lstStyle/>
          <a:p>
            <a:pPr algn="l">
              <a:lnSpc>
                <a:spcPts val="4350"/>
              </a:lnSpc>
            </a:pPr>
            <a:r>
              <a:rPr lang="en-US" sz="3107" b="1">
                <a:solidFill>
                  <a:srgbClr val="3E67C8"/>
                </a:solidFill>
                <a:latin typeface="Poppins Bold"/>
                <a:ea typeface="Poppins Bold"/>
                <a:cs typeface="Poppins Bold"/>
                <a:sym typeface="Poppins Bold"/>
              </a:rPr>
              <a:t>GVHD:</a:t>
            </a:r>
            <a:r>
              <a:rPr lang="en-US" sz="3107">
                <a:solidFill>
                  <a:srgbClr val="3E67C8"/>
                </a:solidFill>
                <a:latin typeface="Poppins"/>
                <a:ea typeface="Poppins"/>
                <a:cs typeface="Poppins"/>
                <a:sym typeface="Poppins"/>
              </a:rPr>
              <a:t> Phan Đình Vấn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17163804" y="0"/>
            <a:ext cx="1124196" cy="873772"/>
            <a:chOff x="0" y="0"/>
            <a:chExt cx="156682" cy="121780"/>
          </a:xfrm>
        </p:grpSpPr>
        <p:sp>
          <p:nvSpPr>
            <p:cNvPr id="4" name="Freeform 4"/>
            <p:cNvSpPr/>
            <p:nvPr/>
          </p:nvSpPr>
          <p:spPr>
            <a:xfrm>
              <a:off x="0" y="0"/>
              <a:ext cx="156682" cy="121780"/>
            </a:xfrm>
            <a:custGeom>
              <a:avLst/>
              <a:gdLst/>
              <a:ahLst/>
              <a:cxnLst/>
              <a:rect l="l" t="t" r="r" b="b"/>
              <a:pathLst>
                <a:path w="156682" h="121780">
                  <a:moveTo>
                    <a:pt x="0" y="0"/>
                  </a:moveTo>
                  <a:lnTo>
                    <a:pt x="156682" y="0"/>
                  </a:lnTo>
                  <a:lnTo>
                    <a:pt x="156682" y="121780"/>
                  </a:lnTo>
                  <a:lnTo>
                    <a:pt x="0" y="121780"/>
                  </a:lnTo>
                  <a:close/>
                </a:path>
              </a:pathLst>
            </a:custGeom>
            <a:solidFill>
              <a:srgbClr val="2254C5"/>
            </a:solidFill>
          </p:spPr>
        </p:sp>
        <p:sp>
          <p:nvSpPr>
            <p:cNvPr id="5" name="TextBox 5"/>
            <p:cNvSpPr txBox="1"/>
            <p:nvPr/>
          </p:nvSpPr>
          <p:spPr>
            <a:xfrm>
              <a:off x="0" y="-38100"/>
              <a:ext cx="156682" cy="159880"/>
            </a:xfrm>
            <a:prstGeom prst="rect">
              <a:avLst/>
            </a:prstGeom>
          </p:spPr>
          <p:txBody>
            <a:bodyPr lIns="50800" tIns="50800" rIns="50800" bIns="50800" rtlCol="0" anchor="ctr"/>
            <a:lstStyle/>
            <a:p>
              <a:pPr algn="ctr">
                <a:lnSpc>
                  <a:spcPts val="2199"/>
                </a:lnSpc>
              </a:pPr>
              <a:endParaRPr/>
            </a:p>
          </p:txBody>
        </p:sp>
      </p:grpSp>
      <p:grpSp>
        <p:nvGrpSpPr>
          <p:cNvPr id="6" name="Group 6"/>
          <p:cNvGrpSpPr/>
          <p:nvPr/>
        </p:nvGrpSpPr>
        <p:grpSpPr>
          <a:xfrm>
            <a:off x="1028700" y="1363281"/>
            <a:ext cx="882124" cy="209483"/>
            <a:chOff x="0" y="0"/>
            <a:chExt cx="232329" cy="55172"/>
          </a:xfrm>
        </p:grpSpPr>
        <p:sp>
          <p:nvSpPr>
            <p:cNvPr id="7" name="Freeform 7"/>
            <p:cNvSpPr/>
            <p:nvPr/>
          </p:nvSpPr>
          <p:spPr>
            <a:xfrm>
              <a:off x="0" y="0"/>
              <a:ext cx="232329" cy="55172"/>
            </a:xfrm>
            <a:custGeom>
              <a:avLst/>
              <a:gdLst/>
              <a:ahLst/>
              <a:cxnLst/>
              <a:rect l="l" t="t" r="r" b="b"/>
              <a:pathLst>
                <a:path w="232329" h="55172">
                  <a:moveTo>
                    <a:pt x="0" y="0"/>
                  </a:moveTo>
                  <a:lnTo>
                    <a:pt x="232329" y="0"/>
                  </a:lnTo>
                  <a:lnTo>
                    <a:pt x="232329" y="55172"/>
                  </a:lnTo>
                  <a:lnTo>
                    <a:pt x="0" y="55172"/>
                  </a:lnTo>
                  <a:close/>
                </a:path>
              </a:pathLst>
            </a:custGeom>
            <a:solidFill>
              <a:srgbClr val="2254C5"/>
            </a:solidFill>
          </p:spPr>
        </p:sp>
        <p:sp>
          <p:nvSpPr>
            <p:cNvPr id="8" name="TextBox 8"/>
            <p:cNvSpPr txBox="1"/>
            <p:nvPr/>
          </p:nvSpPr>
          <p:spPr>
            <a:xfrm>
              <a:off x="0" y="-38100"/>
              <a:ext cx="232329" cy="93272"/>
            </a:xfrm>
            <a:prstGeom prst="rect">
              <a:avLst/>
            </a:prstGeom>
          </p:spPr>
          <p:txBody>
            <a:bodyPr lIns="50800" tIns="50800" rIns="50800" bIns="50800" rtlCol="0" anchor="ctr"/>
            <a:lstStyle/>
            <a:p>
              <a:pPr algn="ctr">
                <a:lnSpc>
                  <a:spcPts val="2199"/>
                </a:lnSpc>
              </a:pPr>
              <a:endParaRPr/>
            </a:p>
          </p:txBody>
        </p:sp>
      </p:grpSp>
      <p:sp>
        <p:nvSpPr>
          <p:cNvPr id="9" name="Freeform 9"/>
          <p:cNvSpPr/>
          <p:nvPr/>
        </p:nvSpPr>
        <p:spPr>
          <a:xfrm>
            <a:off x="3128558" y="3577613"/>
            <a:ext cx="12030885" cy="4406312"/>
          </a:xfrm>
          <a:custGeom>
            <a:avLst/>
            <a:gdLst/>
            <a:ahLst/>
            <a:cxnLst/>
            <a:rect l="l" t="t" r="r" b="b"/>
            <a:pathLst>
              <a:path w="12030885" h="4406312">
                <a:moveTo>
                  <a:pt x="0" y="0"/>
                </a:moveTo>
                <a:lnTo>
                  <a:pt x="12030884" y="0"/>
                </a:lnTo>
                <a:lnTo>
                  <a:pt x="12030884" y="4406311"/>
                </a:lnTo>
                <a:lnTo>
                  <a:pt x="0" y="4406311"/>
                </a:lnTo>
                <a:lnTo>
                  <a:pt x="0" y="0"/>
                </a:lnTo>
                <a:close/>
              </a:path>
            </a:pathLst>
          </a:custGeom>
          <a:blipFill>
            <a:blip r:embed="rId3"/>
            <a:stretch>
              <a:fillRect/>
            </a:stretch>
          </a:blipFill>
          <a:ln w="38100" cap="sq">
            <a:solidFill>
              <a:srgbClr val="00569E"/>
            </a:solidFill>
            <a:prstDash val="solid"/>
            <a:miter/>
          </a:ln>
        </p:spPr>
      </p:sp>
      <p:sp>
        <p:nvSpPr>
          <p:cNvPr id="10" name="TextBox 10"/>
          <p:cNvSpPr txBox="1"/>
          <p:nvPr/>
        </p:nvSpPr>
        <p:spPr>
          <a:xfrm>
            <a:off x="17320644" y="275190"/>
            <a:ext cx="810517" cy="418641"/>
          </a:xfrm>
          <a:prstGeom prst="rect">
            <a:avLst/>
          </a:prstGeom>
        </p:spPr>
        <p:txBody>
          <a:bodyPr lIns="0" tIns="0" rIns="0" bIns="0" rtlCol="0" anchor="t">
            <a:spAutoFit/>
          </a:bodyPr>
          <a:lstStyle/>
          <a:p>
            <a:pPr algn="l">
              <a:lnSpc>
                <a:spcPts val="3004"/>
              </a:lnSpc>
            </a:pPr>
            <a:r>
              <a:rPr lang="en-US" sz="3375" b="1">
                <a:solidFill>
                  <a:srgbClr val="FFFFFF"/>
                </a:solidFill>
                <a:latin typeface="Montserrat Bold"/>
                <a:ea typeface="Montserrat Bold"/>
                <a:cs typeface="Montserrat Bold"/>
                <a:sym typeface="Montserrat Bold"/>
              </a:rPr>
              <a:t>09</a:t>
            </a:r>
          </a:p>
        </p:txBody>
      </p:sp>
      <p:sp>
        <p:nvSpPr>
          <p:cNvPr id="11" name="TextBox 11"/>
          <p:cNvSpPr txBox="1"/>
          <p:nvPr/>
        </p:nvSpPr>
        <p:spPr>
          <a:xfrm>
            <a:off x="1028700" y="534377"/>
            <a:ext cx="15504043" cy="828904"/>
          </a:xfrm>
          <a:prstGeom prst="rect">
            <a:avLst/>
          </a:prstGeom>
        </p:spPr>
        <p:txBody>
          <a:bodyPr lIns="0" tIns="0" rIns="0" bIns="0" rtlCol="0" anchor="t">
            <a:spAutoFit/>
          </a:bodyPr>
          <a:lstStyle/>
          <a:p>
            <a:pPr algn="l">
              <a:lnSpc>
                <a:spcPts val="6034"/>
              </a:lnSpc>
            </a:pPr>
            <a:r>
              <a:rPr lang="en-US" sz="6780" b="1">
                <a:solidFill>
                  <a:srgbClr val="3E67C8"/>
                </a:solidFill>
                <a:latin typeface="Montserrat Ultra-Bold"/>
                <a:ea typeface="Montserrat Ultra-Bold"/>
                <a:cs typeface="Montserrat Ultra-Bold"/>
                <a:sym typeface="Montserrat Ultra-Bold"/>
              </a:rPr>
              <a:t>GIẢI THÍCH DỮ LIỆU</a:t>
            </a:r>
          </a:p>
        </p:txBody>
      </p:sp>
      <p:sp>
        <p:nvSpPr>
          <p:cNvPr id="12" name="TextBox 12"/>
          <p:cNvSpPr txBox="1"/>
          <p:nvPr/>
        </p:nvSpPr>
        <p:spPr>
          <a:xfrm>
            <a:off x="6340587" y="2065042"/>
            <a:ext cx="5158183" cy="721996"/>
          </a:xfrm>
          <a:prstGeom prst="rect">
            <a:avLst/>
          </a:prstGeom>
        </p:spPr>
        <p:txBody>
          <a:bodyPr lIns="0" tIns="0" rIns="0" bIns="0" rtlCol="0" anchor="t">
            <a:spAutoFit/>
          </a:bodyPr>
          <a:lstStyle/>
          <a:p>
            <a:pPr algn="ctr">
              <a:lnSpc>
                <a:spcPts val="5879"/>
              </a:lnSpc>
              <a:spcBef>
                <a:spcPct val="0"/>
              </a:spcBef>
            </a:pPr>
            <a:r>
              <a:rPr lang="en-US" sz="4199" b="1">
                <a:solidFill>
                  <a:srgbClr val="006CCD"/>
                </a:solidFill>
                <a:latin typeface="Raleway Bold"/>
                <a:ea typeface="Raleway Bold"/>
                <a:cs typeface="Raleway Bold"/>
                <a:sym typeface="Raleway Bold"/>
              </a:rPr>
              <a:t>FACT TABLE</a:t>
            </a:r>
          </a:p>
        </p:txBody>
      </p:sp>
      <p:sp>
        <p:nvSpPr>
          <p:cNvPr id="13" name="Freeform 13"/>
          <p:cNvSpPr/>
          <p:nvPr/>
        </p:nvSpPr>
        <p:spPr>
          <a:xfrm>
            <a:off x="14699066" y="9745423"/>
            <a:ext cx="3432095" cy="349450"/>
          </a:xfrm>
          <a:custGeom>
            <a:avLst/>
            <a:gdLst/>
            <a:ahLst/>
            <a:cxnLst/>
            <a:rect l="l" t="t" r="r" b="b"/>
            <a:pathLst>
              <a:path w="3432095" h="349450">
                <a:moveTo>
                  <a:pt x="0" y="0"/>
                </a:moveTo>
                <a:lnTo>
                  <a:pt x="3432094" y="0"/>
                </a:lnTo>
                <a:lnTo>
                  <a:pt x="3432094" y="349450"/>
                </a:lnTo>
                <a:lnTo>
                  <a:pt x="0" y="3494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15605147" y="9742490"/>
            <a:ext cx="2120755" cy="307690"/>
          </a:xfrm>
          <a:prstGeom prst="rect">
            <a:avLst/>
          </a:prstGeom>
        </p:spPr>
        <p:txBody>
          <a:bodyPr lIns="0" tIns="0" rIns="0" bIns="0" rtlCol="0" anchor="t">
            <a:spAutoFit/>
          </a:bodyPr>
          <a:lstStyle/>
          <a:p>
            <a:pPr algn="l">
              <a:lnSpc>
                <a:spcPts val="2468"/>
              </a:lnSpc>
            </a:pPr>
            <a:r>
              <a:rPr lang="en-US" sz="1763" b="1">
                <a:solidFill>
                  <a:srgbClr val="FFFFFF"/>
                </a:solidFill>
                <a:latin typeface="Poppins Semi-Bold"/>
                <a:ea typeface="Poppins Semi-Bold"/>
                <a:cs typeface="Poppins Semi-Bold"/>
                <a:sym typeface="Poppins Semi-Bold"/>
              </a:rPr>
              <a:t>Thanh Tuyết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17163804" y="0"/>
            <a:ext cx="1124196" cy="873772"/>
            <a:chOff x="0" y="0"/>
            <a:chExt cx="156682" cy="121780"/>
          </a:xfrm>
        </p:grpSpPr>
        <p:sp>
          <p:nvSpPr>
            <p:cNvPr id="4" name="Freeform 4"/>
            <p:cNvSpPr/>
            <p:nvPr/>
          </p:nvSpPr>
          <p:spPr>
            <a:xfrm>
              <a:off x="0" y="0"/>
              <a:ext cx="156682" cy="121780"/>
            </a:xfrm>
            <a:custGeom>
              <a:avLst/>
              <a:gdLst/>
              <a:ahLst/>
              <a:cxnLst/>
              <a:rect l="l" t="t" r="r" b="b"/>
              <a:pathLst>
                <a:path w="156682" h="121780">
                  <a:moveTo>
                    <a:pt x="0" y="0"/>
                  </a:moveTo>
                  <a:lnTo>
                    <a:pt x="156682" y="0"/>
                  </a:lnTo>
                  <a:lnTo>
                    <a:pt x="156682" y="121780"/>
                  </a:lnTo>
                  <a:lnTo>
                    <a:pt x="0" y="121780"/>
                  </a:lnTo>
                  <a:close/>
                </a:path>
              </a:pathLst>
            </a:custGeom>
            <a:solidFill>
              <a:srgbClr val="2254C5"/>
            </a:solidFill>
          </p:spPr>
        </p:sp>
        <p:sp>
          <p:nvSpPr>
            <p:cNvPr id="5" name="TextBox 5"/>
            <p:cNvSpPr txBox="1"/>
            <p:nvPr/>
          </p:nvSpPr>
          <p:spPr>
            <a:xfrm>
              <a:off x="0" y="-38100"/>
              <a:ext cx="156682" cy="159880"/>
            </a:xfrm>
            <a:prstGeom prst="rect">
              <a:avLst/>
            </a:prstGeom>
          </p:spPr>
          <p:txBody>
            <a:bodyPr lIns="50800" tIns="50800" rIns="50800" bIns="50800" rtlCol="0" anchor="ctr"/>
            <a:lstStyle/>
            <a:p>
              <a:pPr algn="ctr">
                <a:lnSpc>
                  <a:spcPts val="2199"/>
                </a:lnSpc>
              </a:pPr>
              <a:endParaRPr/>
            </a:p>
          </p:txBody>
        </p:sp>
      </p:grpSp>
      <p:grpSp>
        <p:nvGrpSpPr>
          <p:cNvPr id="6" name="Group 6"/>
          <p:cNvGrpSpPr/>
          <p:nvPr/>
        </p:nvGrpSpPr>
        <p:grpSpPr>
          <a:xfrm>
            <a:off x="1028700" y="1363281"/>
            <a:ext cx="882124" cy="209483"/>
            <a:chOff x="0" y="0"/>
            <a:chExt cx="232329" cy="55172"/>
          </a:xfrm>
        </p:grpSpPr>
        <p:sp>
          <p:nvSpPr>
            <p:cNvPr id="7" name="Freeform 7"/>
            <p:cNvSpPr/>
            <p:nvPr/>
          </p:nvSpPr>
          <p:spPr>
            <a:xfrm>
              <a:off x="0" y="0"/>
              <a:ext cx="232329" cy="55172"/>
            </a:xfrm>
            <a:custGeom>
              <a:avLst/>
              <a:gdLst/>
              <a:ahLst/>
              <a:cxnLst/>
              <a:rect l="l" t="t" r="r" b="b"/>
              <a:pathLst>
                <a:path w="232329" h="55172">
                  <a:moveTo>
                    <a:pt x="0" y="0"/>
                  </a:moveTo>
                  <a:lnTo>
                    <a:pt x="232329" y="0"/>
                  </a:lnTo>
                  <a:lnTo>
                    <a:pt x="232329" y="55172"/>
                  </a:lnTo>
                  <a:lnTo>
                    <a:pt x="0" y="55172"/>
                  </a:lnTo>
                  <a:close/>
                </a:path>
              </a:pathLst>
            </a:custGeom>
            <a:solidFill>
              <a:srgbClr val="2254C5"/>
            </a:solidFill>
          </p:spPr>
        </p:sp>
        <p:sp>
          <p:nvSpPr>
            <p:cNvPr id="8" name="TextBox 8"/>
            <p:cNvSpPr txBox="1"/>
            <p:nvPr/>
          </p:nvSpPr>
          <p:spPr>
            <a:xfrm>
              <a:off x="0" y="-38100"/>
              <a:ext cx="232329" cy="93272"/>
            </a:xfrm>
            <a:prstGeom prst="rect">
              <a:avLst/>
            </a:prstGeom>
          </p:spPr>
          <p:txBody>
            <a:bodyPr lIns="50800" tIns="50800" rIns="50800" bIns="50800" rtlCol="0" anchor="ctr"/>
            <a:lstStyle/>
            <a:p>
              <a:pPr algn="ctr">
                <a:lnSpc>
                  <a:spcPts val="2199"/>
                </a:lnSpc>
              </a:pPr>
              <a:endParaRPr/>
            </a:p>
          </p:txBody>
        </p:sp>
      </p:grpSp>
      <p:sp>
        <p:nvSpPr>
          <p:cNvPr id="9" name="TextBox 9"/>
          <p:cNvSpPr txBox="1"/>
          <p:nvPr/>
        </p:nvSpPr>
        <p:spPr>
          <a:xfrm>
            <a:off x="17320644" y="275190"/>
            <a:ext cx="810517" cy="418641"/>
          </a:xfrm>
          <a:prstGeom prst="rect">
            <a:avLst/>
          </a:prstGeom>
        </p:spPr>
        <p:txBody>
          <a:bodyPr lIns="0" tIns="0" rIns="0" bIns="0" rtlCol="0" anchor="t">
            <a:spAutoFit/>
          </a:bodyPr>
          <a:lstStyle/>
          <a:p>
            <a:pPr algn="l">
              <a:lnSpc>
                <a:spcPts val="3004"/>
              </a:lnSpc>
            </a:pPr>
            <a:r>
              <a:rPr lang="en-US" sz="3375" b="1">
                <a:solidFill>
                  <a:srgbClr val="FFFFFF"/>
                </a:solidFill>
                <a:latin typeface="Montserrat Bold"/>
                <a:ea typeface="Montserrat Bold"/>
                <a:cs typeface="Montserrat Bold"/>
                <a:sym typeface="Montserrat Bold"/>
              </a:rPr>
              <a:t>10</a:t>
            </a:r>
          </a:p>
        </p:txBody>
      </p:sp>
      <p:sp>
        <p:nvSpPr>
          <p:cNvPr id="10" name="TextBox 10"/>
          <p:cNvSpPr txBox="1"/>
          <p:nvPr/>
        </p:nvSpPr>
        <p:spPr>
          <a:xfrm>
            <a:off x="1028700" y="534377"/>
            <a:ext cx="15504043" cy="828904"/>
          </a:xfrm>
          <a:prstGeom prst="rect">
            <a:avLst/>
          </a:prstGeom>
        </p:spPr>
        <p:txBody>
          <a:bodyPr lIns="0" tIns="0" rIns="0" bIns="0" rtlCol="0" anchor="t">
            <a:spAutoFit/>
          </a:bodyPr>
          <a:lstStyle/>
          <a:p>
            <a:pPr algn="l">
              <a:lnSpc>
                <a:spcPts val="6034"/>
              </a:lnSpc>
            </a:pPr>
            <a:r>
              <a:rPr lang="en-US" sz="6780" b="1">
                <a:solidFill>
                  <a:srgbClr val="3E67C8"/>
                </a:solidFill>
                <a:latin typeface="Montserrat Ultra-Bold"/>
                <a:ea typeface="Montserrat Ultra-Bold"/>
                <a:cs typeface="Montserrat Ultra-Bold"/>
                <a:sym typeface="Montserrat Ultra-Bold"/>
              </a:rPr>
              <a:t>GIẢI THÍCH DỮ LIỆU</a:t>
            </a:r>
          </a:p>
        </p:txBody>
      </p:sp>
      <p:sp>
        <p:nvSpPr>
          <p:cNvPr id="11" name="TextBox 11"/>
          <p:cNvSpPr txBox="1"/>
          <p:nvPr/>
        </p:nvSpPr>
        <p:spPr>
          <a:xfrm>
            <a:off x="6340587" y="2065042"/>
            <a:ext cx="5158183" cy="721996"/>
          </a:xfrm>
          <a:prstGeom prst="rect">
            <a:avLst/>
          </a:prstGeom>
        </p:spPr>
        <p:txBody>
          <a:bodyPr lIns="0" tIns="0" rIns="0" bIns="0" rtlCol="0" anchor="t">
            <a:spAutoFit/>
          </a:bodyPr>
          <a:lstStyle/>
          <a:p>
            <a:pPr algn="ctr">
              <a:lnSpc>
                <a:spcPts val="5879"/>
              </a:lnSpc>
              <a:spcBef>
                <a:spcPct val="0"/>
              </a:spcBef>
            </a:pPr>
            <a:r>
              <a:rPr lang="en-US" sz="4199" b="1">
                <a:solidFill>
                  <a:srgbClr val="006CCD"/>
                </a:solidFill>
                <a:latin typeface="Raleway Bold"/>
                <a:ea typeface="Raleway Bold"/>
                <a:cs typeface="Raleway Bold"/>
                <a:sym typeface="Raleway Bold"/>
              </a:rPr>
              <a:t>FACT DATA</a:t>
            </a:r>
          </a:p>
        </p:txBody>
      </p:sp>
      <p:sp>
        <p:nvSpPr>
          <p:cNvPr id="12" name="Freeform 12"/>
          <p:cNvSpPr/>
          <p:nvPr/>
        </p:nvSpPr>
        <p:spPr>
          <a:xfrm>
            <a:off x="3379169" y="3577613"/>
            <a:ext cx="11081019" cy="4495987"/>
          </a:xfrm>
          <a:custGeom>
            <a:avLst/>
            <a:gdLst/>
            <a:ahLst/>
            <a:cxnLst/>
            <a:rect l="l" t="t" r="r" b="b"/>
            <a:pathLst>
              <a:path w="11081019" h="4495987">
                <a:moveTo>
                  <a:pt x="0" y="0"/>
                </a:moveTo>
                <a:lnTo>
                  <a:pt x="11081019" y="0"/>
                </a:lnTo>
                <a:lnTo>
                  <a:pt x="11081019" y="4495987"/>
                </a:lnTo>
                <a:lnTo>
                  <a:pt x="0" y="4495987"/>
                </a:lnTo>
                <a:lnTo>
                  <a:pt x="0" y="0"/>
                </a:lnTo>
                <a:close/>
              </a:path>
            </a:pathLst>
          </a:custGeom>
          <a:blipFill>
            <a:blip r:embed="rId3"/>
            <a:stretch>
              <a:fillRect/>
            </a:stretch>
          </a:blipFill>
          <a:ln w="38100" cap="sq">
            <a:solidFill>
              <a:srgbClr val="00569E"/>
            </a:solidFill>
            <a:prstDash val="solid"/>
            <a:miter/>
          </a:ln>
        </p:spPr>
      </p:sp>
      <p:sp>
        <p:nvSpPr>
          <p:cNvPr id="13" name="Freeform 13"/>
          <p:cNvSpPr/>
          <p:nvPr/>
        </p:nvSpPr>
        <p:spPr>
          <a:xfrm>
            <a:off x="14699066" y="9745423"/>
            <a:ext cx="3432095" cy="349450"/>
          </a:xfrm>
          <a:custGeom>
            <a:avLst/>
            <a:gdLst/>
            <a:ahLst/>
            <a:cxnLst/>
            <a:rect l="l" t="t" r="r" b="b"/>
            <a:pathLst>
              <a:path w="3432095" h="349450">
                <a:moveTo>
                  <a:pt x="0" y="0"/>
                </a:moveTo>
                <a:lnTo>
                  <a:pt x="3432094" y="0"/>
                </a:lnTo>
                <a:lnTo>
                  <a:pt x="3432094" y="349450"/>
                </a:lnTo>
                <a:lnTo>
                  <a:pt x="0" y="3494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15605147" y="9742490"/>
            <a:ext cx="2120755" cy="307690"/>
          </a:xfrm>
          <a:prstGeom prst="rect">
            <a:avLst/>
          </a:prstGeom>
        </p:spPr>
        <p:txBody>
          <a:bodyPr lIns="0" tIns="0" rIns="0" bIns="0" rtlCol="0" anchor="t">
            <a:spAutoFit/>
          </a:bodyPr>
          <a:lstStyle/>
          <a:p>
            <a:pPr algn="l">
              <a:lnSpc>
                <a:spcPts val="2468"/>
              </a:lnSpc>
            </a:pPr>
            <a:r>
              <a:rPr lang="en-US" sz="1763" b="1">
                <a:solidFill>
                  <a:srgbClr val="FFFFFF"/>
                </a:solidFill>
                <a:latin typeface="Poppins Semi-Bold"/>
                <a:ea typeface="Poppins Semi-Bold"/>
                <a:cs typeface="Poppins Semi-Bold"/>
                <a:sym typeface="Poppins Semi-Bold"/>
              </a:rPr>
              <a:t>Thanh Tuyết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275149" y="-514350"/>
            <a:ext cx="12907704" cy="11180513"/>
            <a:chOff x="0" y="0"/>
            <a:chExt cx="3399560" cy="2944662"/>
          </a:xfrm>
        </p:grpSpPr>
        <p:sp>
          <p:nvSpPr>
            <p:cNvPr id="4" name="Freeform 4"/>
            <p:cNvSpPr/>
            <p:nvPr/>
          </p:nvSpPr>
          <p:spPr>
            <a:xfrm>
              <a:off x="0" y="0"/>
              <a:ext cx="3399560" cy="2944662"/>
            </a:xfrm>
            <a:custGeom>
              <a:avLst/>
              <a:gdLst/>
              <a:ahLst/>
              <a:cxnLst/>
              <a:rect l="l" t="t" r="r" b="b"/>
              <a:pathLst>
                <a:path w="3399560" h="2944662">
                  <a:moveTo>
                    <a:pt x="0" y="0"/>
                  </a:moveTo>
                  <a:lnTo>
                    <a:pt x="3399560" y="0"/>
                  </a:lnTo>
                  <a:lnTo>
                    <a:pt x="3399560" y="2944662"/>
                  </a:lnTo>
                  <a:lnTo>
                    <a:pt x="0" y="2944662"/>
                  </a:lnTo>
                  <a:close/>
                </a:path>
              </a:pathLst>
            </a:custGeom>
            <a:solidFill>
              <a:srgbClr val="006CCD"/>
            </a:solidFill>
          </p:spPr>
        </p:sp>
        <p:sp>
          <p:nvSpPr>
            <p:cNvPr id="5" name="TextBox 5"/>
            <p:cNvSpPr txBox="1"/>
            <p:nvPr/>
          </p:nvSpPr>
          <p:spPr>
            <a:xfrm>
              <a:off x="0" y="-38100"/>
              <a:ext cx="3399560" cy="2982762"/>
            </a:xfrm>
            <a:prstGeom prst="rect">
              <a:avLst/>
            </a:prstGeom>
          </p:spPr>
          <p:txBody>
            <a:bodyPr lIns="50800" tIns="50800" rIns="50800" bIns="50800" rtlCol="0" anchor="ctr"/>
            <a:lstStyle/>
            <a:p>
              <a:pPr algn="ctr">
                <a:lnSpc>
                  <a:spcPts val="2199"/>
                </a:lnSpc>
              </a:pPr>
              <a:endParaRPr/>
            </a:p>
          </p:txBody>
        </p:sp>
      </p:grpSp>
      <p:grpSp>
        <p:nvGrpSpPr>
          <p:cNvPr id="6" name="Group 6"/>
          <p:cNvGrpSpPr/>
          <p:nvPr/>
        </p:nvGrpSpPr>
        <p:grpSpPr>
          <a:xfrm>
            <a:off x="430751" y="6717585"/>
            <a:ext cx="1349601" cy="302978"/>
            <a:chOff x="0" y="0"/>
            <a:chExt cx="355451" cy="79797"/>
          </a:xfrm>
        </p:grpSpPr>
        <p:sp>
          <p:nvSpPr>
            <p:cNvPr id="7" name="Freeform 7"/>
            <p:cNvSpPr/>
            <p:nvPr/>
          </p:nvSpPr>
          <p:spPr>
            <a:xfrm>
              <a:off x="0" y="0"/>
              <a:ext cx="355451" cy="79797"/>
            </a:xfrm>
            <a:custGeom>
              <a:avLst/>
              <a:gdLst/>
              <a:ahLst/>
              <a:cxnLst/>
              <a:rect l="l" t="t" r="r" b="b"/>
              <a:pathLst>
                <a:path w="355451" h="79797">
                  <a:moveTo>
                    <a:pt x="0" y="0"/>
                  </a:moveTo>
                  <a:lnTo>
                    <a:pt x="355451" y="0"/>
                  </a:lnTo>
                  <a:lnTo>
                    <a:pt x="355451" y="79797"/>
                  </a:lnTo>
                  <a:lnTo>
                    <a:pt x="0" y="79797"/>
                  </a:lnTo>
                  <a:close/>
                </a:path>
              </a:pathLst>
            </a:custGeom>
            <a:solidFill>
              <a:srgbClr val="FFFFFF"/>
            </a:solidFill>
          </p:spPr>
        </p:sp>
        <p:sp>
          <p:nvSpPr>
            <p:cNvPr id="8" name="TextBox 8"/>
            <p:cNvSpPr txBox="1"/>
            <p:nvPr/>
          </p:nvSpPr>
          <p:spPr>
            <a:xfrm>
              <a:off x="0" y="-38100"/>
              <a:ext cx="355451" cy="117897"/>
            </a:xfrm>
            <a:prstGeom prst="rect">
              <a:avLst/>
            </a:prstGeom>
          </p:spPr>
          <p:txBody>
            <a:bodyPr lIns="50800" tIns="50800" rIns="50800" bIns="50800" rtlCol="0" anchor="ctr"/>
            <a:lstStyle/>
            <a:p>
              <a:pPr algn="ctr">
                <a:lnSpc>
                  <a:spcPts val="2199"/>
                </a:lnSpc>
              </a:pPr>
              <a:endParaRPr/>
            </a:p>
          </p:txBody>
        </p:sp>
      </p:grpSp>
      <p:sp>
        <p:nvSpPr>
          <p:cNvPr id="9" name="TextBox 9"/>
          <p:cNvSpPr txBox="1"/>
          <p:nvPr/>
        </p:nvSpPr>
        <p:spPr>
          <a:xfrm>
            <a:off x="430751" y="3116337"/>
            <a:ext cx="12201805" cy="3381809"/>
          </a:xfrm>
          <a:prstGeom prst="rect">
            <a:avLst/>
          </a:prstGeom>
        </p:spPr>
        <p:txBody>
          <a:bodyPr lIns="0" tIns="0" rIns="0" bIns="0" rtlCol="0" anchor="t">
            <a:spAutoFit/>
          </a:bodyPr>
          <a:lstStyle/>
          <a:p>
            <a:pPr algn="l">
              <a:lnSpc>
                <a:spcPts val="13626"/>
              </a:lnSpc>
            </a:pPr>
            <a:r>
              <a:rPr lang="en-US" sz="9732" b="1">
                <a:solidFill>
                  <a:srgbClr val="FFFFFF"/>
                </a:solidFill>
                <a:latin typeface="Montserrat Bold"/>
                <a:ea typeface="Montserrat Bold"/>
                <a:cs typeface="Montserrat Bold"/>
                <a:sym typeface="Montserrat Bold"/>
              </a:rPr>
              <a:t>ETL &amp; STAR SCHEMA PROJECT</a:t>
            </a:r>
          </a:p>
        </p:txBody>
      </p:sp>
      <p:grpSp>
        <p:nvGrpSpPr>
          <p:cNvPr id="10" name="Group 10"/>
          <p:cNvGrpSpPr/>
          <p:nvPr/>
        </p:nvGrpSpPr>
        <p:grpSpPr>
          <a:xfrm>
            <a:off x="12450356" y="7192293"/>
            <a:ext cx="8772604" cy="4397760"/>
            <a:chOff x="0" y="0"/>
            <a:chExt cx="417592" cy="209341"/>
          </a:xfrm>
        </p:grpSpPr>
        <p:sp>
          <p:nvSpPr>
            <p:cNvPr id="11" name="Freeform 11"/>
            <p:cNvSpPr/>
            <p:nvPr/>
          </p:nvSpPr>
          <p:spPr>
            <a:xfrm>
              <a:off x="0" y="0"/>
              <a:ext cx="417592" cy="209341"/>
            </a:xfrm>
            <a:custGeom>
              <a:avLst/>
              <a:gdLst/>
              <a:ahLst/>
              <a:cxnLst/>
              <a:rect l="l" t="t" r="r" b="b"/>
              <a:pathLst>
                <a:path w="417592" h="209341">
                  <a:moveTo>
                    <a:pt x="214392" y="0"/>
                  </a:moveTo>
                  <a:lnTo>
                    <a:pt x="0" y="0"/>
                  </a:lnTo>
                  <a:lnTo>
                    <a:pt x="203200" y="209341"/>
                  </a:lnTo>
                  <a:lnTo>
                    <a:pt x="417592" y="209341"/>
                  </a:lnTo>
                  <a:lnTo>
                    <a:pt x="214392" y="0"/>
                  </a:lnTo>
                  <a:close/>
                </a:path>
              </a:pathLst>
            </a:custGeom>
            <a:gradFill rotWithShape="1">
              <a:gsLst>
                <a:gs pos="0">
                  <a:srgbClr val="006CCD">
                    <a:alpha val="0"/>
                  </a:srgbClr>
                </a:gs>
                <a:gs pos="100000">
                  <a:srgbClr val="2376D4">
                    <a:alpha val="100000"/>
                  </a:srgbClr>
                </a:gs>
              </a:gsLst>
              <a:lin ang="0"/>
            </a:gradFill>
          </p:spPr>
        </p:sp>
        <p:sp>
          <p:nvSpPr>
            <p:cNvPr id="12" name="TextBox 12"/>
            <p:cNvSpPr txBox="1"/>
            <p:nvPr/>
          </p:nvSpPr>
          <p:spPr>
            <a:xfrm>
              <a:off x="101600" y="-38100"/>
              <a:ext cx="214392" cy="247441"/>
            </a:xfrm>
            <a:prstGeom prst="rect">
              <a:avLst/>
            </a:prstGeom>
          </p:spPr>
          <p:txBody>
            <a:bodyPr lIns="50800" tIns="50800" rIns="50800" bIns="50800" rtlCol="0" anchor="ctr"/>
            <a:lstStyle/>
            <a:p>
              <a:pPr algn="ctr">
                <a:lnSpc>
                  <a:spcPts val="2199"/>
                </a:lnSpc>
              </a:pPr>
              <a:endParaRPr/>
            </a:p>
          </p:txBody>
        </p:sp>
      </p:grpSp>
      <p:grpSp>
        <p:nvGrpSpPr>
          <p:cNvPr id="13" name="Group 13"/>
          <p:cNvGrpSpPr/>
          <p:nvPr/>
        </p:nvGrpSpPr>
        <p:grpSpPr>
          <a:xfrm>
            <a:off x="17163804" y="0"/>
            <a:ext cx="1124196" cy="873772"/>
            <a:chOff x="0" y="0"/>
            <a:chExt cx="156682" cy="121780"/>
          </a:xfrm>
        </p:grpSpPr>
        <p:sp>
          <p:nvSpPr>
            <p:cNvPr id="14" name="Freeform 14"/>
            <p:cNvSpPr/>
            <p:nvPr/>
          </p:nvSpPr>
          <p:spPr>
            <a:xfrm>
              <a:off x="0" y="0"/>
              <a:ext cx="156682" cy="121780"/>
            </a:xfrm>
            <a:custGeom>
              <a:avLst/>
              <a:gdLst/>
              <a:ahLst/>
              <a:cxnLst/>
              <a:rect l="l" t="t" r="r" b="b"/>
              <a:pathLst>
                <a:path w="156682" h="121780">
                  <a:moveTo>
                    <a:pt x="0" y="0"/>
                  </a:moveTo>
                  <a:lnTo>
                    <a:pt x="156682" y="0"/>
                  </a:lnTo>
                  <a:lnTo>
                    <a:pt x="156682" y="121780"/>
                  </a:lnTo>
                  <a:lnTo>
                    <a:pt x="0" y="121780"/>
                  </a:lnTo>
                  <a:close/>
                </a:path>
              </a:pathLst>
            </a:custGeom>
            <a:solidFill>
              <a:srgbClr val="2254C5"/>
            </a:solidFill>
          </p:spPr>
        </p:sp>
        <p:sp>
          <p:nvSpPr>
            <p:cNvPr id="15" name="TextBox 15"/>
            <p:cNvSpPr txBox="1"/>
            <p:nvPr/>
          </p:nvSpPr>
          <p:spPr>
            <a:xfrm>
              <a:off x="0" y="-38100"/>
              <a:ext cx="156682" cy="159880"/>
            </a:xfrm>
            <a:prstGeom prst="rect">
              <a:avLst/>
            </a:prstGeom>
          </p:spPr>
          <p:txBody>
            <a:bodyPr lIns="50800" tIns="50800" rIns="50800" bIns="50800" rtlCol="0" anchor="ctr"/>
            <a:lstStyle/>
            <a:p>
              <a:pPr algn="ctr">
                <a:lnSpc>
                  <a:spcPts val="2199"/>
                </a:lnSpc>
              </a:pPr>
              <a:endParaRPr/>
            </a:p>
          </p:txBody>
        </p:sp>
      </p:grpSp>
      <p:sp>
        <p:nvSpPr>
          <p:cNvPr id="16" name="TextBox 16"/>
          <p:cNvSpPr txBox="1"/>
          <p:nvPr/>
        </p:nvSpPr>
        <p:spPr>
          <a:xfrm>
            <a:off x="17320644" y="275190"/>
            <a:ext cx="810517" cy="418641"/>
          </a:xfrm>
          <a:prstGeom prst="rect">
            <a:avLst/>
          </a:prstGeom>
        </p:spPr>
        <p:txBody>
          <a:bodyPr lIns="0" tIns="0" rIns="0" bIns="0" rtlCol="0" anchor="t">
            <a:spAutoFit/>
          </a:bodyPr>
          <a:lstStyle/>
          <a:p>
            <a:pPr algn="l">
              <a:lnSpc>
                <a:spcPts val="3004"/>
              </a:lnSpc>
            </a:pPr>
            <a:r>
              <a:rPr lang="en-US" sz="3375" b="1">
                <a:solidFill>
                  <a:srgbClr val="FFFFFF"/>
                </a:solidFill>
                <a:latin typeface="Montserrat Bold"/>
                <a:ea typeface="Montserrat Bold"/>
                <a:cs typeface="Montserrat Bold"/>
                <a:sym typeface="Montserrat Bold"/>
              </a:rPr>
              <a:t>11</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17163804" y="0"/>
            <a:ext cx="1124196" cy="873772"/>
            <a:chOff x="0" y="0"/>
            <a:chExt cx="156682" cy="121780"/>
          </a:xfrm>
        </p:grpSpPr>
        <p:sp>
          <p:nvSpPr>
            <p:cNvPr id="4" name="Freeform 4"/>
            <p:cNvSpPr/>
            <p:nvPr/>
          </p:nvSpPr>
          <p:spPr>
            <a:xfrm>
              <a:off x="0" y="0"/>
              <a:ext cx="156682" cy="121780"/>
            </a:xfrm>
            <a:custGeom>
              <a:avLst/>
              <a:gdLst/>
              <a:ahLst/>
              <a:cxnLst/>
              <a:rect l="l" t="t" r="r" b="b"/>
              <a:pathLst>
                <a:path w="156682" h="121780">
                  <a:moveTo>
                    <a:pt x="0" y="0"/>
                  </a:moveTo>
                  <a:lnTo>
                    <a:pt x="156682" y="0"/>
                  </a:lnTo>
                  <a:lnTo>
                    <a:pt x="156682" y="121780"/>
                  </a:lnTo>
                  <a:lnTo>
                    <a:pt x="0" y="121780"/>
                  </a:lnTo>
                  <a:close/>
                </a:path>
              </a:pathLst>
            </a:custGeom>
            <a:solidFill>
              <a:srgbClr val="2254C5"/>
            </a:solidFill>
          </p:spPr>
        </p:sp>
        <p:sp>
          <p:nvSpPr>
            <p:cNvPr id="5" name="TextBox 5"/>
            <p:cNvSpPr txBox="1"/>
            <p:nvPr/>
          </p:nvSpPr>
          <p:spPr>
            <a:xfrm>
              <a:off x="0" y="-38100"/>
              <a:ext cx="156682" cy="159880"/>
            </a:xfrm>
            <a:prstGeom prst="rect">
              <a:avLst/>
            </a:prstGeom>
          </p:spPr>
          <p:txBody>
            <a:bodyPr lIns="50800" tIns="50800" rIns="50800" bIns="50800" rtlCol="0" anchor="ctr"/>
            <a:lstStyle/>
            <a:p>
              <a:pPr algn="ctr">
                <a:lnSpc>
                  <a:spcPts val="2199"/>
                </a:lnSpc>
              </a:pPr>
              <a:endParaRPr/>
            </a:p>
          </p:txBody>
        </p:sp>
      </p:grpSp>
      <p:sp>
        <p:nvSpPr>
          <p:cNvPr id="6" name="Freeform 6"/>
          <p:cNvSpPr/>
          <p:nvPr/>
        </p:nvSpPr>
        <p:spPr>
          <a:xfrm>
            <a:off x="4576661" y="3801121"/>
            <a:ext cx="9134677" cy="5143526"/>
          </a:xfrm>
          <a:custGeom>
            <a:avLst/>
            <a:gdLst/>
            <a:ahLst/>
            <a:cxnLst/>
            <a:rect l="l" t="t" r="r" b="b"/>
            <a:pathLst>
              <a:path w="9134677" h="5143526">
                <a:moveTo>
                  <a:pt x="0" y="0"/>
                </a:moveTo>
                <a:lnTo>
                  <a:pt x="9134678" y="0"/>
                </a:lnTo>
                <a:lnTo>
                  <a:pt x="9134678" y="5143526"/>
                </a:lnTo>
                <a:lnTo>
                  <a:pt x="0" y="5143526"/>
                </a:lnTo>
                <a:lnTo>
                  <a:pt x="0" y="0"/>
                </a:lnTo>
                <a:close/>
              </a:path>
            </a:pathLst>
          </a:custGeom>
          <a:blipFill>
            <a:blip r:embed="rId3"/>
            <a:stretch>
              <a:fillRect/>
            </a:stretch>
          </a:blipFill>
          <a:ln w="38100" cap="sq">
            <a:solidFill>
              <a:srgbClr val="00569E"/>
            </a:solidFill>
            <a:prstDash val="solid"/>
            <a:miter/>
          </a:ln>
        </p:spPr>
      </p:sp>
      <p:sp>
        <p:nvSpPr>
          <p:cNvPr id="7" name="TextBox 7"/>
          <p:cNvSpPr txBox="1"/>
          <p:nvPr/>
        </p:nvSpPr>
        <p:spPr>
          <a:xfrm>
            <a:off x="17320644" y="275190"/>
            <a:ext cx="810517" cy="418641"/>
          </a:xfrm>
          <a:prstGeom prst="rect">
            <a:avLst/>
          </a:prstGeom>
        </p:spPr>
        <p:txBody>
          <a:bodyPr lIns="0" tIns="0" rIns="0" bIns="0" rtlCol="0" anchor="t">
            <a:spAutoFit/>
          </a:bodyPr>
          <a:lstStyle/>
          <a:p>
            <a:pPr algn="l">
              <a:lnSpc>
                <a:spcPts val="3004"/>
              </a:lnSpc>
            </a:pPr>
            <a:r>
              <a:rPr lang="en-US" sz="3375" b="1">
                <a:solidFill>
                  <a:srgbClr val="FFFFFF"/>
                </a:solidFill>
                <a:latin typeface="Montserrat Bold"/>
                <a:ea typeface="Montserrat Bold"/>
                <a:cs typeface="Montserrat Bold"/>
                <a:sym typeface="Montserrat Bold"/>
              </a:rPr>
              <a:t>12</a:t>
            </a:r>
          </a:p>
        </p:txBody>
      </p:sp>
      <p:sp>
        <p:nvSpPr>
          <p:cNvPr id="8" name="Freeform 8"/>
          <p:cNvSpPr/>
          <p:nvPr/>
        </p:nvSpPr>
        <p:spPr>
          <a:xfrm rot="5116969">
            <a:off x="2561029" y="3091303"/>
            <a:ext cx="1624609" cy="1812444"/>
          </a:xfrm>
          <a:custGeom>
            <a:avLst/>
            <a:gdLst/>
            <a:ahLst/>
            <a:cxnLst/>
            <a:rect l="l" t="t" r="r" b="b"/>
            <a:pathLst>
              <a:path w="1624609" h="1812444">
                <a:moveTo>
                  <a:pt x="0" y="0"/>
                </a:moveTo>
                <a:lnTo>
                  <a:pt x="1624609" y="0"/>
                </a:lnTo>
                <a:lnTo>
                  <a:pt x="1624609" y="1812444"/>
                </a:lnTo>
                <a:lnTo>
                  <a:pt x="0" y="18124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2538440" y="2269119"/>
            <a:ext cx="11777582" cy="750639"/>
          </a:xfrm>
          <a:prstGeom prst="rect">
            <a:avLst/>
          </a:prstGeom>
        </p:spPr>
        <p:txBody>
          <a:bodyPr lIns="0" tIns="0" rIns="0" bIns="0" rtlCol="0" anchor="t">
            <a:spAutoFit/>
          </a:bodyPr>
          <a:lstStyle/>
          <a:p>
            <a:pPr algn="l">
              <a:lnSpc>
                <a:spcPts val="6309"/>
              </a:lnSpc>
            </a:pPr>
            <a:r>
              <a:rPr lang="en-US" sz="3870" b="1">
                <a:solidFill>
                  <a:srgbClr val="006CCD"/>
                </a:solidFill>
                <a:latin typeface="Raleway Bold"/>
                <a:ea typeface="Raleway Bold"/>
                <a:cs typeface="Raleway Bold"/>
                <a:sym typeface="Raleway Bold"/>
              </a:rPr>
              <a:t>Load file excel vào Database trong SQL Server</a:t>
            </a:r>
          </a:p>
        </p:txBody>
      </p:sp>
      <p:grpSp>
        <p:nvGrpSpPr>
          <p:cNvPr id="10" name="Group 10"/>
          <p:cNvGrpSpPr/>
          <p:nvPr/>
        </p:nvGrpSpPr>
        <p:grpSpPr>
          <a:xfrm>
            <a:off x="1028700" y="1363281"/>
            <a:ext cx="882124" cy="209483"/>
            <a:chOff x="0" y="0"/>
            <a:chExt cx="232329" cy="55172"/>
          </a:xfrm>
        </p:grpSpPr>
        <p:sp>
          <p:nvSpPr>
            <p:cNvPr id="11" name="Freeform 11"/>
            <p:cNvSpPr/>
            <p:nvPr/>
          </p:nvSpPr>
          <p:spPr>
            <a:xfrm>
              <a:off x="0" y="0"/>
              <a:ext cx="232329" cy="55172"/>
            </a:xfrm>
            <a:custGeom>
              <a:avLst/>
              <a:gdLst/>
              <a:ahLst/>
              <a:cxnLst/>
              <a:rect l="l" t="t" r="r" b="b"/>
              <a:pathLst>
                <a:path w="232329" h="55172">
                  <a:moveTo>
                    <a:pt x="0" y="0"/>
                  </a:moveTo>
                  <a:lnTo>
                    <a:pt x="232329" y="0"/>
                  </a:lnTo>
                  <a:lnTo>
                    <a:pt x="232329" y="55172"/>
                  </a:lnTo>
                  <a:lnTo>
                    <a:pt x="0" y="55172"/>
                  </a:lnTo>
                  <a:close/>
                </a:path>
              </a:pathLst>
            </a:custGeom>
            <a:solidFill>
              <a:srgbClr val="2254C5"/>
            </a:solidFill>
          </p:spPr>
        </p:sp>
        <p:sp>
          <p:nvSpPr>
            <p:cNvPr id="12" name="TextBox 12"/>
            <p:cNvSpPr txBox="1"/>
            <p:nvPr/>
          </p:nvSpPr>
          <p:spPr>
            <a:xfrm>
              <a:off x="0" y="-38100"/>
              <a:ext cx="232329" cy="93272"/>
            </a:xfrm>
            <a:prstGeom prst="rect">
              <a:avLst/>
            </a:prstGeom>
          </p:spPr>
          <p:txBody>
            <a:bodyPr lIns="50800" tIns="50800" rIns="50800" bIns="50800" rtlCol="0" anchor="ctr"/>
            <a:lstStyle/>
            <a:p>
              <a:pPr algn="ctr">
                <a:lnSpc>
                  <a:spcPts val="2199"/>
                </a:lnSpc>
              </a:pPr>
              <a:endParaRPr/>
            </a:p>
          </p:txBody>
        </p:sp>
      </p:grpSp>
      <p:sp>
        <p:nvSpPr>
          <p:cNvPr id="13" name="TextBox 13"/>
          <p:cNvSpPr txBox="1"/>
          <p:nvPr/>
        </p:nvSpPr>
        <p:spPr>
          <a:xfrm>
            <a:off x="1028700" y="534377"/>
            <a:ext cx="15504043" cy="828904"/>
          </a:xfrm>
          <a:prstGeom prst="rect">
            <a:avLst/>
          </a:prstGeom>
        </p:spPr>
        <p:txBody>
          <a:bodyPr lIns="0" tIns="0" rIns="0" bIns="0" rtlCol="0" anchor="t">
            <a:spAutoFit/>
          </a:bodyPr>
          <a:lstStyle/>
          <a:p>
            <a:pPr algn="l">
              <a:lnSpc>
                <a:spcPts val="6034"/>
              </a:lnSpc>
            </a:pPr>
            <a:r>
              <a:rPr lang="en-US" sz="6780" b="1">
                <a:solidFill>
                  <a:srgbClr val="3E67C8"/>
                </a:solidFill>
                <a:latin typeface="Montserrat Ultra-Bold"/>
                <a:ea typeface="Montserrat Ultra-Bold"/>
                <a:cs typeface="Montserrat Ultra-Bold"/>
                <a:sym typeface="Montserrat Ultra-Bold"/>
              </a:rPr>
              <a:t>ETL &amp; STAR SCHEMA PROJECT</a:t>
            </a:r>
          </a:p>
        </p:txBody>
      </p:sp>
      <p:sp>
        <p:nvSpPr>
          <p:cNvPr id="14" name="Freeform 14"/>
          <p:cNvSpPr/>
          <p:nvPr/>
        </p:nvSpPr>
        <p:spPr>
          <a:xfrm>
            <a:off x="14699066" y="9745423"/>
            <a:ext cx="3432095" cy="349450"/>
          </a:xfrm>
          <a:custGeom>
            <a:avLst/>
            <a:gdLst/>
            <a:ahLst/>
            <a:cxnLst/>
            <a:rect l="l" t="t" r="r" b="b"/>
            <a:pathLst>
              <a:path w="3432095" h="349450">
                <a:moveTo>
                  <a:pt x="0" y="0"/>
                </a:moveTo>
                <a:lnTo>
                  <a:pt x="3432094" y="0"/>
                </a:lnTo>
                <a:lnTo>
                  <a:pt x="3432094" y="349450"/>
                </a:lnTo>
                <a:lnTo>
                  <a:pt x="0" y="3494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TextBox 15"/>
          <p:cNvSpPr txBox="1"/>
          <p:nvPr/>
        </p:nvSpPr>
        <p:spPr>
          <a:xfrm>
            <a:off x="15945076" y="9742490"/>
            <a:ext cx="1175334" cy="307690"/>
          </a:xfrm>
          <a:prstGeom prst="rect">
            <a:avLst/>
          </a:prstGeom>
        </p:spPr>
        <p:txBody>
          <a:bodyPr lIns="0" tIns="0" rIns="0" bIns="0" rtlCol="0" anchor="t">
            <a:spAutoFit/>
          </a:bodyPr>
          <a:lstStyle/>
          <a:p>
            <a:pPr algn="l">
              <a:lnSpc>
                <a:spcPts val="2468"/>
              </a:lnSpc>
            </a:pPr>
            <a:r>
              <a:rPr lang="en-US" sz="1763" b="1">
                <a:solidFill>
                  <a:srgbClr val="FFFFFF"/>
                </a:solidFill>
                <a:latin typeface="Poppins Semi-Bold"/>
                <a:ea typeface="Poppins Semi-Bold"/>
                <a:cs typeface="Poppins Semi-Bold"/>
                <a:sym typeface="Poppins Semi-Bold"/>
              </a:rPr>
              <a:t>Bích Thy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1028700" y="1363281"/>
            <a:ext cx="882124" cy="209483"/>
            <a:chOff x="0" y="0"/>
            <a:chExt cx="232329" cy="55172"/>
          </a:xfrm>
        </p:grpSpPr>
        <p:sp>
          <p:nvSpPr>
            <p:cNvPr id="4" name="Freeform 4"/>
            <p:cNvSpPr/>
            <p:nvPr/>
          </p:nvSpPr>
          <p:spPr>
            <a:xfrm>
              <a:off x="0" y="0"/>
              <a:ext cx="232329" cy="55172"/>
            </a:xfrm>
            <a:custGeom>
              <a:avLst/>
              <a:gdLst/>
              <a:ahLst/>
              <a:cxnLst/>
              <a:rect l="l" t="t" r="r" b="b"/>
              <a:pathLst>
                <a:path w="232329" h="55172">
                  <a:moveTo>
                    <a:pt x="0" y="0"/>
                  </a:moveTo>
                  <a:lnTo>
                    <a:pt x="232329" y="0"/>
                  </a:lnTo>
                  <a:lnTo>
                    <a:pt x="232329" y="55172"/>
                  </a:lnTo>
                  <a:lnTo>
                    <a:pt x="0" y="55172"/>
                  </a:lnTo>
                  <a:close/>
                </a:path>
              </a:pathLst>
            </a:custGeom>
            <a:solidFill>
              <a:srgbClr val="2254C5"/>
            </a:solidFill>
          </p:spPr>
        </p:sp>
        <p:sp>
          <p:nvSpPr>
            <p:cNvPr id="5" name="TextBox 5"/>
            <p:cNvSpPr txBox="1"/>
            <p:nvPr/>
          </p:nvSpPr>
          <p:spPr>
            <a:xfrm>
              <a:off x="0" y="-38100"/>
              <a:ext cx="232329" cy="93272"/>
            </a:xfrm>
            <a:prstGeom prst="rect">
              <a:avLst/>
            </a:prstGeom>
          </p:spPr>
          <p:txBody>
            <a:bodyPr lIns="50800" tIns="50800" rIns="50800" bIns="50800" rtlCol="0" anchor="ctr"/>
            <a:lstStyle/>
            <a:p>
              <a:pPr algn="ctr">
                <a:lnSpc>
                  <a:spcPts val="2199"/>
                </a:lnSpc>
              </a:pPr>
              <a:endParaRPr/>
            </a:p>
          </p:txBody>
        </p:sp>
      </p:grpSp>
      <p:grpSp>
        <p:nvGrpSpPr>
          <p:cNvPr id="6" name="Group 6"/>
          <p:cNvGrpSpPr/>
          <p:nvPr/>
        </p:nvGrpSpPr>
        <p:grpSpPr>
          <a:xfrm>
            <a:off x="17163804" y="0"/>
            <a:ext cx="1124196" cy="873772"/>
            <a:chOff x="0" y="0"/>
            <a:chExt cx="156682" cy="121780"/>
          </a:xfrm>
        </p:grpSpPr>
        <p:sp>
          <p:nvSpPr>
            <p:cNvPr id="7" name="Freeform 7"/>
            <p:cNvSpPr/>
            <p:nvPr/>
          </p:nvSpPr>
          <p:spPr>
            <a:xfrm>
              <a:off x="0" y="0"/>
              <a:ext cx="156682" cy="121780"/>
            </a:xfrm>
            <a:custGeom>
              <a:avLst/>
              <a:gdLst/>
              <a:ahLst/>
              <a:cxnLst/>
              <a:rect l="l" t="t" r="r" b="b"/>
              <a:pathLst>
                <a:path w="156682" h="121780">
                  <a:moveTo>
                    <a:pt x="0" y="0"/>
                  </a:moveTo>
                  <a:lnTo>
                    <a:pt x="156682" y="0"/>
                  </a:lnTo>
                  <a:lnTo>
                    <a:pt x="156682" y="121780"/>
                  </a:lnTo>
                  <a:lnTo>
                    <a:pt x="0" y="121780"/>
                  </a:lnTo>
                  <a:close/>
                </a:path>
              </a:pathLst>
            </a:custGeom>
            <a:solidFill>
              <a:srgbClr val="2254C5"/>
            </a:solidFill>
          </p:spPr>
        </p:sp>
        <p:sp>
          <p:nvSpPr>
            <p:cNvPr id="8" name="TextBox 8"/>
            <p:cNvSpPr txBox="1"/>
            <p:nvPr/>
          </p:nvSpPr>
          <p:spPr>
            <a:xfrm>
              <a:off x="0" y="-38100"/>
              <a:ext cx="156682" cy="159880"/>
            </a:xfrm>
            <a:prstGeom prst="rect">
              <a:avLst/>
            </a:prstGeom>
          </p:spPr>
          <p:txBody>
            <a:bodyPr lIns="50800" tIns="50800" rIns="50800" bIns="50800" rtlCol="0" anchor="ctr"/>
            <a:lstStyle/>
            <a:p>
              <a:pPr algn="ctr">
                <a:lnSpc>
                  <a:spcPts val="2199"/>
                </a:lnSpc>
              </a:pPr>
              <a:endParaRPr/>
            </a:p>
          </p:txBody>
        </p:sp>
      </p:grpSp>
      <p:sp>
        <p:nvSpPr>
          <p:cNvPr id="9" name="Freeform 9"/>
          <p:cNvSpPr/>
          <p:nvPr/>
        </p:nvSpPr>
        <p:spPr>
          <a:xfrm>
            <a:off x="2676810" y="1885361"/>
            <a:ext cx="5457088" cy="3573512"/>
          </a:xfrm>
          <a:custGeom>
            <a:avLst/>
            <a:gdLst/>
            <a:ahLst/>
            <a:cxnLst/>
            <a:rect l="l" t="t" r="r" b="b"/>
            <a:pathLst>
              <a:path w="5457088" h="3573512">
                <a:moveTo>
                  <a:pt x="0" y="0"/>
                </a:moveTo>
                <a:lnTo>
                  <a:pt x="5457088" y="0"/>
                </a:lnTo>
                <a:lnTo>
                  <a:pt x="5457088" y="3573512"/>
                </a:lnTo>
                <a:lnTo>
                  <a:pt x="0" y="3573512"/>
                </a:lnTo>
                <a:lnTo>
                  <a:pt x="0" y="0"/>
                </a:lnTo>
                <a:close/>
              </a:path>
            </a:pathLst>
          </a:custGeom>
          <a:blipFill>
            <a:blip r:embed="rId3"/>
            <a:stretch>
              <a:fillRect/>
            </a:stretch>
          </a:blipFill>
          <a:ln w="38100" cap="sq">
            <a:solidFill>
              <a:srgbClr val="00569E"/>
            </a:solidFill>
            <a:prstDash val="solid"/>
            <a:miter/>
          </a:ln>
        </p:spPr>
      </p:sp>
      <p:sp>
        <p:nvSpPr>
          <p:cNvPr id="10" name="Freeform 10"/>
          <p:cNvSpPr/>
          <p:nvPr/>
        </p:nvSpPr>
        <p:spPr>
          <a:xfrm>
            <a:off x="2650474" y="5980953"/>
            <a:ext cx="5509761" cy="3511532"/>
          </a:xfrm>
          <a:custGeom>
            <a:avLst/>
            <a:gdLst/>
            <a:ahLst/>
            <a:cxnLst/>
            <a:rect l="l" t="t" r="r" b="b"/>
            <a:pathLst>
              <a:path w="5509761" h="3511532">
                <a:moveTo>
                  <a:pt x="0" y="0"/>
                </a:moveTo>
                <a:lnTo>
                  <a:pt x="5509760" y="0"/>
                </a:lnTo>
                <a:lnTo>
                  <a:pt x="5509760" y="3511531"/>
                </a:lnTo>
                <a:lnTo>
                  <a:pt x="0" y="3511531"/>
                </a:lnTo>
                <a:lnTo>
                  <a:pt x="0" y="0"/>
                </a:lnTo>
                <a:close/>
              </a:path>
            </a:pathLst>
          </a:custGeom>
          <a:blipFill>
            <a:blip r:embed="rId4"/>
            <a:stretch>
              <a:fillRect/>
            </a:stretch>
          </a:blipFill>
          <a:ln w="38100" cap="sq">
            <a:solidFill>
              <a:srgbClr val="00569E"/>
            </a:solidFill>
            <a:prstDash val="solid"/>
            <a:miter/>
          </a:ln>
        </p:spPr>
      </p:sp>
      <p:sp>
        <p:nvSpPr>
          <p:cNvPr id="11" name="Freeform 11"/>
          <p:cNvSpPr/>
          <p:nvPr/>
        </p:nvSpPr>
        <p:spPr>
          <a:xfrm>
            <a:off x="9988746" y="1835845"/>
            <a:ext cx="5457088" cy="3672542"/>
          </a:xfrm>
          <a:custGeom>
            <a:avLst/>
            <a:gdLst/>
            <a:ahLst/>
            <a:cxnLst/>
            <a:rect l="l" t="t" r="r" b="b"/>
            <a:pathLst>
              <a:path w="5457088" h="3672542">
                <a:moveTo>
                  <a:pt x="0" y="0"/>
                </a:moveTo>
                <a:lnTo>
                  <a:pt x="5457088" y="0"/>
                </a:lnTo>
                <a:lnTo>
                  <a:pt x="5457088" y="3672543"/>
                </a:lnTo>
                <a:lnTo>
                  <a:pt x="0" y="3672543"/>
                </a:lnTo>
                <a:lnTo>
                  <a:pt x="0" y="0"/>
                </a:lnTo>
                <a:close/>
              </a:path>
            </a:pathLst>
          </a:custGeom>
          <a:blipFill>
            <a:blip r:embed="rId5"/>
            <a:stretch>
              <a:fillRect/>
            </a:stretch>
          </a:blipFill>
          <a:ln w="38100" cap="sq">
            <a:solidFill>
              <a:srgbClr val="00569E"/>
            </a:solidFill>
            <a:prstDash val="solid"/>
            <a:miter/>
          </a:ln>
        </p:spPr>
      </p:sp>
      <p:sp>
        <p:nvSpPr>
          <p:cNvPr id="12" name="TextBox 12"/>
          <p:cNvSpPr txBox="1"/>
          <p:nvPr/>
        </p:nvSpPr>
        <p:spPr>
          <a:xfrm>
            <a:off x="152625" y="6759246"/>
            <a:ext cx="2306513" cy="1391607"/>
          </a:xfrm>
          <a:prstGeom prst="rect">
            <a:avLst/>
          </a:prstGeom>
        </p:spPr>
        <p:txBody>
          <a:bodyPr lIns="0" tIns="0" rIns="0" bIns="0" rtlCol="0" anchor="t">
            <a:spAutoFit/>
          </a:bodyPr>
          <a:lstStyle/>
          <a:p>
            <a:pPr algn="ctr">
              <a:lnSpc>
                <a:spcPts val="5657"/>
              </a:lnSpc>
            </a:pPr>
            <a:r>
              <a:rPr lang="en-US" sz="3470" b="1">
                <a:solidFill>
                  <a:srgbClr val="006CCD"/>
                </a:solidFill>
                <a:latin typeface="Raleway Bold"/>
                <a:ea typeface="Raleway Bold"/>
                <a:cs typeface="Raleway Bold"/>
                <a:sym typeface="Raleway Bold"/>
              </a:rPr>
              <a:t>Dim Product</a:t>
            </a:r>
          </a:p>
        </p:txBody>
      </p:sp>
      <p:sp>
        <p:nvSpPr>
          <p:cNvPr id="13" name="TextBox 13"/>
          <p:cNvSpPr txBox="1"/>
          <p:nvPr/>
        </p:nvSpPr>
        <p:spPr>
          <a:xfrm>
            <a:off x="15524686" y="6759246"/>
            <a:ext cx="2711694" cy="1391607"/>
          </a:xfrm>
          <a:prstGeom prst="rect">
            <a:avLst/>
          </a:prstGeom>
        </p:spPr>
        <p:txBody>
          <a:bodyPr lIns="0" tIns="0" rIns="0" bIns="0" rtlCol="0" anchor="t">
            <a:spAutoFit/>
          </a:bodyPr>
          <a:lstStyle/>
          <a:p>
            <a:pPr algn="ctr">
              <a:lnSpc>
                <a:spcPts val="5657"/>
              </a:lnSpc>
            </a:pPr>
            <a:r>
              <a:rPr lang="en-US" sz="3470" b="1">
                <a:solidFill>
                  <a:srgbClr val="006CCD"/>
                </a:solidFill>
                <a:latin typeface="Raleway Bold"/>
                <a:ea typeface="Raleway Bold"/>
                <a:cs typeface="Raleway Bold"/>
                <a:sym typeface="Raleway Bold"/>
              </a:rPr>
              <a:t>Dim Transaction</a:t>
            </a:r>
          </a:p>
        </p:txBody>
      </p:sp>
      <p:sp>
        <p:nvSpPr>
          <p:cNvPr id="14" name="Freeform 14"/>
          <p:cNvSpPr/>
          <p:nvPr/>
        </p:nvSpPr>
        <p:spPr>
          <a:xfrm rot="5879995" flipH="1">
            <a:off x="1513144" y="2372924"/>
            <a:ext cx="795361" cy="887320"/>
          </a:xfrm>
          <a:custGeom>
            <a:avLst/>
            <a:gdLst/>
            <a:ahLst/>
            <a:cxnLst/>
            <a:rect l="l" t="t" r="r" b="b"/>
            <a:pathLst>
              <a:path w="795361" h="887320">
                <a:moveTo>
                  <a:pt x="795361" y="0"/>
                </a:moveTo>
                <a:lnTo>
                  <a:pt x="0" y="0"/>
                </a:lnTo>
                <a:lnTo>
                  <a:pt x="0" y="887320"/>
                </a:lnTo>
                <a:lnTo>
                  <a:pt x="795361" y="887320"/>
                </a:lnTo>
                <a:lnTo>
                  <a:pt x="795361"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Freeform 15"/>
          <p:cNvSpPr/>
          <p:nvPr/>
        </p:nvSpPr>
        <p:spPr>
          <a:xfrm rot="5879995" flipH="1" flipV="1">
            <a:off x="15909312" y="2372924"/>
            <a:ext cx="795361" cy="887320"/>
          </a:xfrm>
          <a:custGeom>
            <a:avLst/>
            <a:gdLst/>
            <a:ahLst/>
            <a:cxnLst/>
            <a:rect l="l" t="t" r="r" b="b"/>
            <a:pathLst>
              <a:path w="795361" h="887320">
                <a:moveTo>
                  <a:pt x="795361" y="887320"/>
                </a:moveTo>
                <a:lnTo>
                  <a:pt x="0" y="887320"/>
                </a:lnTo>
                <a:lnTo>
                  <a:pt x="0" y="0"/>
                </a:lnTo>
                <a:lnTo>
                  <a:pt x="795361" y="0"/>
                </a:lnTo>
                <a:lnTo>
                  <a:pt x="795361" y="88732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rot="5879995">
            <a:off x="1375434" y="8162749"/>
            <a:ext cx="795361" cy="887320"/>
          </a:xfrm>
          <a:custGeom>
            <a:avLst/>
            <a:gdLst/>
            <a:ahLst/>
            <a:cxnLst/>
            <a:rect l="l" t="t" r="r" b="b"/>
            <a:pathLst>
              <a:path w="795361" h="887320">
                <a:moveTo>
                  <a:pt x="0" y="0"/>
                </a:moveTo>
                <a:lnTo>
                  <a:pt x="795361" y="0"/>
                </a:lnTo>
                <a:lnTo>
                  <a:pt x="795361" y="887320"/>
                </a:lnTo>
                <a:lnTo>
                  <a:pt x="0" y="8873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rot="5879995" flipV="1">
            <a:off x="15909312" y="8189110"/>
            <a:ext cx="795361" cy="887320"/>
          </a:xfrm>
          <a:custGeom>
            <a:avLst/>
            <a:gdLst/>
            <a:ahLst/>
            <a:cxnLst/>
            <a:rect l="l" t="t" r="r" b="b"/>
            <a:pathLst>
              <a:path w="795361" h="887320">
                <a:moveTo>
                  <a:pt x="0" y="887320"/>
                </a:moveTo>
                <a:lnTo>
                  <a:pt x="795361" y="887320"/>
                </a:lnTo>
                <a:lnTo>
                  <a:pt x="795361" y="0"/>
                </a:lnTo>
                <a:lnTo>
                  <a:pt x="0" y="0"/>
                </a:lnTo>
                <a:lnTo>
                  <a:pt x="0" y="88732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Freeform 18"/>
          <p:cNvSpPr/>
          <p:nvPr/>
        </p:nvSpPr>
        <p:spPr>
          <a:xfrm>
            <a:off x="9988746" y="5980953"/>
            <a:ext cx="5535940" cy="3511532"/>
          </a:xfrm>
          <a:custGeom>
            <a:avLst/>
            <a:gdLst/>
            <a:ahLst/>
            <a:cxnLst/>
            <a:rect l="l" t="t" r="r" b="b"/>
            <a:pathLst>
              <a:path w="5535940" h="3511532">
                <a:moveTo>
                  <a:pt x="0" y="0"/>
                </a:moveTo>
                <a:lnTo>
                  <a:pt x="5535940" y="0"/>
                </a:lnTo>
                <a:lnTo>
                  <a:pt x="5535940" y="3511531"/>
                </a:lnTo>
                <a:lnTo>
                  <a:pt x="0" y="3511531"/>
                </a:lnTo>
                <a:lnTo>
                  <a:pt x="0" y="0"/>
                </a:lnTo>
                <a:close/>
              </a:path>
            </a:pathLst>
          </a:custGeom>
          <a:blipFill>
            <a:blip r:embed="rId8"/>
            <a:stretch>
              <a:fillRect/>
            </a:stretch>
          </a:blipFill>
          <a:ln w="38100" cap="sq">
            <a:solidFill>
              <a:srgbClr val="00569E"/>
            </a:solidFill>
            <a:prstDash val="solid"/>
            <a:miter/>
          </a:ln>
        </p:spPr>
      </p:sp>
      <p:sp>
        <p:nvSpPr>
          <p:cNvPr id="19" name="TextBox 19"/>
          <p:cNvSpPr txBox="1"/>
          <p:nvPr/>
        </p:nvSpPr>
        <p:spPr>
          <a:xfrm>
            <a:off x="1028700" y="534377"/>
            <a:ext cx="15504043" cy="828904"/>
          </a:xfrm>
          <a:prstGeom prst="rect">
            <a:avLst/>
          </a:prstGeom>
        </p:spPr>
        <p:txBody>
          <a:bodyPr lIns="0" tIns="0" rIns="0" bIns="0" rtlCol="0" anchor="t">
            <a:spAutoFit/>
          </a:bodyPr>
          <a:lstStyle/>
          <a:p>
            <a:pPr algn="l">
              <a:lnSpc>
                <a:spcPts val="6034"/>
              </a:lnSpc>
            </a:pPr>
            <a:r>
              <a:rPr lang="en-US" sz="6780" b="1">
                <a:solidFill>
                  <a:srgbClr val="3E67C8"/>
                </a:solidFill>
                <a:latin typeface="Montserrat Ultra-Bold"/>
                <a:ea typeface="Montserrat Ultra-Bold"/>
                <a:cs typeface="Montserrat Ultra-Bold"/>
                <a:sym typeface="Montserrat Ultra-Bold"/>
              </a:rPr>
              <a:t>ETL &amp; STAR SCHEMA PROJECT</a:t>
            </a:r>
          </a:p>
        </p:txBody>
      </p:sp>
      <p:sp>
        <p:nvSpPr>
          <p:cNvPr id="20" name="TextBox 20"/>
          <p:cNvSpPr txBox="1"/>
          <p:nvPr/>
        </p:nvSpPr>
        <p:spPr>
          <a:xfrm>
            <a:off x="17320644" y="275190"/>
            <a:ext cx="810517" cy="418641"/>
          </a:xfrm>
          <a:prstGeom prst="rect">
            <a:avLst/>
          </a:prstGeom>
        </p:spPr>
        <p:txBody>
          <a:bodyPr lIns="0" tIns="0" rIns="0" bIns="0" rtlCol="0" anchor="t">
            <a:spAutoFit/>
          </a:bodyPr>
          <a:lstStyle/>
          <a:p>
            <a:pPr algn="l">
              <a:lnSpc>
                <a:spcPts val="3004"/>
              </a:lnSpc>
            </a:pPr>
            <a:r>
              <a:rPr lang="en-US" sz="3375" b="1">
                <a:solidFill>
                  <a:srgbClr val="FFFFFF"/>
                </a:solidFill>
                <a:latin typeface="Montserrat Bold"/>
                <a:ea typeface="Montserrat Bold"/>
                <a:cs typeface="Montserrat Bold"/>
                <a:sym typeface="Montserrat Bold"/>
              </a:rPr>
              <a:t>13</a:t>
            </a:r>
          </a:p>
        </p:txBody>
      </p:sp>
      <p:sp>
        <p:nvSpPr>
          <p:cNvPr id="21" name="TextBox 21"/>
          <p:cNvSpPr txBox="1"/>
          <p:nvPr/>
        </p:nvSpPr>
        <p:spPr>
          <a:xfrm>
            <a:off x="343960" y="3119739"/>
            <a:ext cx="1923842" cy="1391607"/>
          </a:xfrm>
          <a:prstGeom prst="rect">
            <a:avLst/>
          </a:prstGeom>
        </p:spPr>
        <p:txBody>
          <a:bodyPr lIns="0" tIns="0" rIns="0" bIns="0" rtlCol="0" anchor="t">
            <a:spAutoFit/>
          </a:bodyPr>
          <a:lstStyle/>
          <a:p>
            <a:pPr algn="ctr">
              <a:lnSpc>
                <a:spcPts val="5657"/>
              </a:lnSpc>
            </a:pPr>
            <a:r>
              <a:rPr lang="en-US" sz="3470" b="1">
                <a:solidFill>
                  <a:srgbClr val="006CCD"/>
                </a:solidFill>
                <a:latin typeface="Raleway Bold"/>
                <a:ea typeface="Raleway Bold"/>
                <a:cs typeface="Raleway Bold"/>
                <a:sym typeface="Raleway Bold"/>
              </a:rPr>
              <a:t>Dim Location</a:t>
            </a:r>
          </a:p>
        </p:txBody>
      </p:sp>
      <p:sp>
        <p:nvSpPr>
          <p:cNvPr id="22" name="TextBox 22"/>
          <p:cNvSpPr txBox="1"/>
          <p:nvPr/>
        </p:nvSpPr>
        <p:spPr>
          <a:xfrm>
            <a:off x="15802060" y="3119739"/>
            <a:ext cx="1923842" cy="1391607"/>
          </a:xfrm>
          <a:prstGeom prst="rect">
            <a:avLst/>
          </a:prstGeom>
        </p:spPr>
        <p:txBody>
          <a:bodyPr lIns="0" tIns="0" rIns="0" bIns="0" rtlCol="0" anchor="t">
            <a:spAutoFit/>
          </a:bodyPr>
          <a:lstStyle/>
          <a:p>
            <a:pPr algn="ctr">
              <a:lnSpc>
                <a:spcPts val="5657"/>
              </a:lnSpc>
            </a:pPr>
            <a:r>
              <a:rPr lang="en-US" sz="3470" b="1">
                <a:solidFill>
                  <a:srgbClr val="006CCD"/>
                </a:solidFill>
                <a:latin typeface="Raleway Bold"/>
                <a:ea typeface="Raleway Bold"/>
                <a:cs typeface="Raleway Bold"/>
                <a:sym typeface="Raleway Bold"/>
              </a:rPr>
              <a:t>Dim Device</a:t>
            </a:r>
          </a:p>
        </p:txBody>
      </p:sp>
      <p:sp>
        <p:nvSpPr>
          <p:cNvPr id="23" name="Freeform 23"/>
          <p:cNvSpPr/>
          <p:nvPr/>
        </p:nvSpPr>
        <p:spPr>
          <a:xfrm>
            <a:off x="14699066" y="9745423"/>
            <a:ext cx="3432095" cy="349450"/>
          </a:xfrm>
          <a:custGeom>
            <a:avLst/>
            <a:gdLst/>
            <a:ahLst/>
            <a:cxnLst/>
            <a:rect l="l" t="t" r="r" b="b"/>
            <a:pathLst>
              <a:path w="3432095" h="349450">
                <a:moveTo>
                  <a:pt x="0" y="0"/>
                </a:moveTo>
                <a:lnTo>
                  <a:pt x="3432094" y="0"/>
                </a:lnTo>
                <a:lnTo>
                  <a:pt x="3432094" y="349450"/>
                </a:lnTo>
                <a:lnTo>
                  <a:pt x="0" y="34945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4" name="TextBox 24"/>
          <p:cNvSpPr txBox="1"/>
          <p:nvPr/>
        </p:nvSpPr>
        <p:spPr>
          <a:xfrm>
            <a:off x="15945076" y="9742490"/>
            <a:ext cx="1175334" cy="307690"/>
          </a:xfrm>
          <a:prstGeom prst="rect">
            <a:avLst/>
          </a:prstGeom>
        </p:spPr>
        <p:txBody>
          <a:bodyPr lIns="0" tIns="0" rIns="0" bIns="0" rtlCol="0" anchor="t">
            <a:spAutoFit/>
          </a:bodyPr>
          <a:lstStyle/>
          <a:p>
            <a:pPr algn="l">
              <a:lnSpc>
                <a:spcPts val="2468"/>
              </a:lnSpc>
            </a:pPr>
            <a:r>
              <a:rPr lang="en-US" sz="1763" b="1">
                <a:solidFill>
                  <a:srgbClr val="FFFFFF"/>
                </a:solidFill>
                <a:latin typeface="Poppins Semi-Bold"/>
                <a:ea typeface="Poppins Semi-Bold"/>
                <a:cs typeface="Poppins Semi-Bold"/>
                <a:sym typeface="Poppins Semi-Bold"/>
              </a:rPr>
              <a:t>Bích Thy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17163804" y="0"/>
            <a:ext cx="1124196" cy="873772"/>
            <a:chOff x="0" y="0"/>
            <a:chExt cx="156682" cy="121780"/>
          </a:xfrm>
        </p:grpSpPr>
        <p:sp>
          <p:nvSpPr>
            <p:cNvPr id="4" name="Freeform 4"/>
            <p:cNvSpPr/>
            <p:nvPr/>
          </p:nvSpPr>
          <p:spPr>
            <a:xfrm>
              <a:off x="0" y="0"/>
              <a:ext cx="156682" cy="121780"/>
            </a:xfrm>
            <a:custGeom>
              <a:avLst/>
              <a:gdLst/>
              <a:ahLst/>
              <a:cxnLst/>
              <a:rect l="l" t="t" r="r" b="b"/>
              <a:pathLst>
                <a:path w="156682" h="121780">
                  <a:moveTo>
                    <a:pt x="0" y="0"/>
                  </a:moveTo>
                  <a:lnTo>
                    <a:pt x="156682" y="0"/>
                  </a:lnTo>
                  <a:lnTo>
                    <a:pt x="156682" y="121780"/>
                  </a:lnTo>
                  <a:lnTo>
                    <a:pt x="0" y="121780"/>
                  </a:lnTo>
                  <a:close/>
                </a:path>
              </a:pathLst>
            </a:custGeom>
            <a:solidFill>
              <a:srgbClr val="2254C5"/>
            </a:solidFill>
          </p:spPr>
        </p:sp>
        <p:sp>
          <p:nvSpPr>
            <p:cNvPr id="5" name="TextBox 5"/>
            <p:cNvSpPr txBox="1"/>
            <p:nvPr/>
          </p:nvSpPr>
          <p:spPr>
            <a:xfrm>
              <a:off x="0" y="-38100"/>
              <a:ext cx="156682" cy="159880"/>
            </a:xfrm>
            <a:prstGeom prst="rect">
              <a:avLst/>
            </a:prstGeom>
          </p:spPr>
          <p:txBody>
            <a:bodyPr lIns="50800" tIns="50800" rIns="50800" bIns="50800" rtlCol="0" anchor="ctr"/>
            <a:lstStyle/>
            <a:p>
              <a:pPr algn="ctr">
                <a:lnSpc>
                  <a:spcPts val="2199"/>
                </a:lnSpc>
              </a:pPr>
              <a:endParaRPr/>
            </a:p>
          </p:txBody>
        </p:sp>
      </p:grpSp>
      <p:sp>
        <p:nvSpPr>
          <p:cNvPr id="6" name="Freeform 6"/>
          <p:cNvSpPr/>
          <p:nvPr/>
        </p:nvSpPr>
        <p:spPr>
          <a:xfrm rot="5116969">
            <a:off x="1098520" y="2843116"/>
            <a:ext cx="1624609" cy="1812444"/>
          </a:xfrm>
          <a:custGeom>
            <a:avLst/>
            <a:gdLst/>
            <a:ahLst/>
            <a:cxnLst/>
            <a:rect l="l" t="t" r="r" b="b"/>
            <a:pathLst>
              <a:path w="1624609" h="1812444">
                <a:moveTo>
                  <a:pt x="0" y="0"/>
                </a:moveTo>
                <a:lnTo>
                  <a:pt x="1624608" y="0"/>
                </a:lnTo>
                <a:lnTo>
                  <a:pt x="1624608" y="1812443"/>
                </a:lnTo>
                <a:lnTo>
                  <a:pt x="0" y="18124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3375297" y="3375344"/>
            <a:ext cx="12124406" cy="5380205"/>
          </a:xfrm>
          <a:custGeom>
            <a:avLst/>
            <a:gdLst/>
            <a:ahLst/>
            <a:cxnLst/>
            <a:rect l="l" t="t" r="r" b="b"/>
            <a:pathLst>
              <a:path w="12124406" h="5380205">
                <a:moveTo>
                  <a:pt x="0" y="0"/>
                </a:moveTo>
                <a:lnTo>
                  <a:pt x="12124406" y="0"/>
                </a:lnTo>
                <a:lnTo>
                  <a:pt x="12124406" y="5380205"/>
                </a:lnTo>
                <a:lnTo>
                  <a:pt x="0" y="5380205"/>
                </a:lnTo>
                <a:lnTo>
                  <a:pt x="0" y="0"/>
                </a:lnTo>
                <a:close/>
              </a:path>
            </a:pathLst>
          </a:custGeom>
          <a:blipFill>
            <a:blip r:embed="rId5"/>
            <a:stretch>
              <a:fillRect/>
            </a:stretch>
          </a:blipFill>
          <a:ln w="38100" cap="sq">
            <a:solidFill>
              <a:srgbClr val="00569E"/>
            </a:solidFill>
            <a:prstDash val="solid"/>
            <a:miter/>
          </a:ln>
        </p:spPr>
      </p:sp>
      <p:sp>
        <p:nvSpPr>
          <p:cNvPr id="8" name="TextBox 8"/>
          <p:cNvSpPr txBox="1"/>
          <p:nvPr/>
        </p:nvSpPr>
        <p:spPr>
          <a:xfrm>
            <a:off x="17320644" y="275190"/>
            <a:ext cx="810517" cy="418641"/>
          </a:xfrm>
          <a:prstGeom prst="rect">
            <a:avLst/>
          </a:prstGeom>
        </p:spPr>
        <p:txBody>
          <a:bodyPr lIns="0" tIns="0" rIns="0" bIns="0" rtlCol="0" anchor="t">
            <a:spAutoFit/>
          </a:bodyPr>
          <a:lstStyle/>
          <a:p>
            <a:pPr algn="l">
              <a:lnSpc>
                <a:spcPts val="3004"/>
              </a:lnSpc>
            </a:pPr>
            <a:r>
              <a:rPr lang="en-US" sz="3375" b="1">
                <a:solidFill>
                  <a:srgbClr val="FFFFFF"/>
                </a:solidFill>
                <a:latin typeface="Montserrat Bold"/>
                <a:ea typeface="Montserrat Bold"/>
                <a:cs typeface="Montserrat Bold"/>
                <a:sym typeface="Montserrat Bold"/>
              </a:rPr>
              <a:t>14</a:t>
            </a:r>
          </a:p>
        </p:txBody>
      </p:sp>
      <p:sp>
        <p:nvSpPr>
          <p:cNvPr id="9" name="TextBox 9"/>
          <p:cNvSpPr txBox="1"/>
          <p:nvPr/>
        </p:nvSpPr>
        <p:spPr>
          <a:xfrm>
            <a:off x="1028700" y="2114621"/>
            <a:ext cx="2976157" cy="750639"/>
          </a:xfrm>
          <a:prstGeom prst="rect">
            <a:avLst/>
          </a:prstGeom>
        </p:spPr>
        <p:txBody>
          <a:bodyPr lIns="0" tIns="0" rIns="0" bIns="0" rtlCol="0" anchor="t">
            <a:spAutoFit/>
          </a:bodyPr>
          <a:lstStyle/>
          <a:p>
            <a:pPr algn="l">
              <a:lnSpc>
                <a:spcPts val="6309"/>
              </a:lnSpc>
            </a:pPr>
            <a:r>
              <a:rPr lang="en-US" sz="3870" b="1">
                <a:solidFill>
                  <a:srgbClr val="006CCD"/>
                </a:solidFill>
                <a:latin typeface="Raleway Bold"/>
                <a:ea typeface="Raleway Bold"/>
                <a:cs typeface="Raleway Bold"/>
                <a:sym typeface="Raleway Bold"/>
              </a:rPr>
              <a:t>Create Fact</a:t>
            </a:r>
          </a:p>
        </p:txBody>
      </p:sp>
      <p:grpSp>
        <p:nvGrpSpPr>
          <p:cNvPr id="10" name="Group 10"/>
          <p:cNvGrpSpPr/>
          <p:nvPr/>
        </p:nvGrpSpPr>
        <p:grpSpPr>
          <a:xfrm>
            <a:off x="1028700" y="1363281"/>
            <a:ext cx="882124" cy="209483"/>
            <a:chOff x="0" y="0"/>
            <a:chExt cx="232329" cy="55172"/>
          </a:xfrm>
        </p:grpSpPr>
        <p:sp>
          <p:nvSpPr>
            <p:cNvPr id="11" name="Freeform 11"/>
            <p:cNvSpPr/>
            <p:nvPr/>
          </p:nvSpPr>
          <p:spPr>
            <a:xfrm>
              <a:off x="0" y="0"/>
              <a:ext cx="232329" cy="55172"/>
            </a:xfrm>
            <a:custGeom>
              <a:avLst/>
              <a:gdLst/>
              <a:ahLst/>
              <a:cxnLst/>
              <a:rect l="l" t="t" r="r" b="b"/>
              <a:pathLst>
                <a:path w="232329" h="55172">
                  <a:moveTo>
                    <a:pt x="0" y="0"/>
                  </a:moveTo>
                  <a:lnTo>
                    <a:pt x="232329" y="0"/>
                  </a:lnTo>
                  <a:lnTo>
                    <a:pt x="232329" y="55172"/>
                  </a:lnTo>
                  <a:lnTo>
                    <a:pt x="0" y="55172"/>
                  </a:lnTo>
                  <a:close/>
                </a:path>
              </a:pathLst>
            </a:custGeom>
            <a:solidFill>
              <a:srgbClr val="2254C5"/>
            </a:solidFill>
          </p:spPr>
        </p:sp>
        <p:sp>
          <p:nvSpPr>
            <p:cNvPr id="12" name="TextBox 12"/>
            <p:cNvSpPr txBox="1"/>
            <p:nvPr/>
          </p:nvSpPr>
          <p:spPr>
            <a:xfrm>
              <a:off x="0" y="-38100"/>
              <a:ext cx="232329" cy="93272"/>
            </a:xfrm>
            <a:prstGeom prst="rect">
              <a:avLst/>
            </a:prstGeom>
          </p:spPr>
          <p:txBody>
            <a:bodyPr lIns="50800" tIns="50800" rIns="50800" bIns="50800" rtlCol="0" anchor="ctr"/>
            <a:lstStyle/>
            <a:p>
              <a:pPr algn="ctr">
                <a:lnSpc>
                  <a:spcPts val="2199"/>
                </a:lnSpc>
              </a:pPr>
              <a:endParaRPr/>
            </a:p>
          </p:txBody>
        </p:sp>
      </p:grpSp>
      <p:sp>
        <p:nvSpPr>
          <p:cNvPr id="13" name="TextBox 13"/>
          <p:cNvSpPr txBox="1"/>
          <p:nvPr/>
        </p:nvSpPr>
        <p:spPr>
          <a:xfrm>
            <a:off x="1028700" y="534377"/>
            <a:ext cx="15504043" cy="828904"/>
          </a:xfrm>
          <a:prstGeom prst="rect">
            <a:avLst/>
          </a:prstGeom>
        </p:spPr>
        <p:txBody>
          <a:bodyPr lIns="0" tIns="0" rIns="0" bIns="0" rtlCol="0" anchor="t">
            <a:spAutoFit/>
          </a:bodyPr>
          <a:lstStyle/>
          <a:p>
            <a:pPr algn="l">
              <a:lnSpc>
                <a:spcPts val="6034"/>
              </a:lnSpc>
            </a:pPr>
            <a:r>
              <a:rPr lang="en-US" sz="6780" b="1">
                <a:solidFill>
                  <a:srgbClr val="3E67C8"/>
                </a:solidFill>
                <a:latin typeface="Montserrat Ultra-Bold"/>
                <a:ea typeface="Montserrat Ultra-Bold"/>
                <a:cs typeface="Montserrat Ultra-Bold"/>
                <a:sym typeface="Montserrat Ultra-Bold"/>
              </a:rPr>
              <a:t>ETL &amp; STAR SCHEMA PROJECT</a:t>
            </a:r>
          </a:p>
        </p:txBody>
      </p:sp>
      <p:sp>
        <p:nvSpPr>
          <p:cNvPr id="14" name="Freeform 14"/>
          <p:cNvSpPr/>
          <p:nvPr/>
        </p:nvSpPr>
        <p:spPr>
          <a:xfrm>
            <a:off x="14699066" y="9745423"/>
            <a:ext cx="3432095" cy="349450"/>
          </a:xfrm>
          <a:custGeom>
            <a:avLst/>
            <a:gdLst/>
            <a:ahLst/>
            <a:cxnLst/>
            <a:rect l="l" t="t" r="r" b="b"/>
            <a:pathLst>
              <a:path w="3432095" h="349450">
                <a:moveTo>
                  <a:pt x="0" y="0"/>
                </a:moveTo>
                <a:lnTo>
                  <a:pt x="3432094" y="0"/>
                </a:lnTo>
                <a:lnTo>
                  <a:pt x="3432094" y="349450"/>
                </a:lnTo>
                <a:lnTo>
                  <a:pt x="0" y="3494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TextBox 15"/>
          <p:cNvSpPr txBox="1"/>
          <p:nvPr/>
        </p:nvSpPr>
        <p:spPr>
          <a:xfrm>
            <a:off x="15945076" y="9742490"/>
            <a:ext cx="1175334" cy="307690"/>
          </a:xfrm>
          <a:prstGeom prst="rect">
            <a:avLst/>
          </a:prstGeom>
        </p:spPr>
        <p:txBody>
          <a:bodyPr lIns="0" tIns="0" rIns="0" bIns="0" rtlCol="0" anchor="t">
            <a:spAutoFit/>
          </a:bodyPr>
          <a:lstStyle/>
          <a:p>
            <a:pPr algn="l">
              <a:lnSpc>
                <a:spcPts val="2468"/>
              </a:lnSpc>
            </a:pPr>
            <a:r>
              <a:rPr lang="en-US" sz="1763" b="1">
                <a:solidFill>
                  <a:srgbClr val="FFFFFF"/>
                </a:solidFill>
                <a:latin typeface="Poppins Semi-Bold"/>
                <a:ea typeface="Poppins Semi-Bold"/>
                <a:cs typeface="Poppins Semi-Bold"/>
                <a:sym typeface="Poppins Semi-Bold"/>
              </a:rPr>
              <a:t>Bích Thy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17163804" y="0"/>
            <a:ext cx="1124196" cy="873772"/>
            <a:chOff x="0" y="0"/>
            <a:chExt cx="156682" cy="121780"/>
          </a:xfrm>
        </p:grpSpPr>
        <p:sp>
          <p:nvSpPr>
            <p:cNvPr id="4" name="Freeform 4"/>
            <p:cNvSpPr/>
            <p:nvPr/>
          </p:nvSpPr>
          <p:spPr>
            <a:xfrm>
              <a:off x="0" y="0"/>
              <a:ext cx="156682" cy="121780"/>
            </a:xfrm>
            <a:custGeom>
              <a:avLst/>
              <a:gdLst/>
              <a:ahLst/>
              <a:cxnLst/>
              <a:rect l="l" t="t" r="r" b="b"/>
              <a:pathLst>
                <a:path w="156682" h="121780">
                  <a:moveTo>
                    <a:pt x="0" y="0"/>
                  </a:moveTo>
                  <a:lnTo>
                    <a:pt x="156682" y="0"/>
                  </a:lnTo>
                  <a:lnTo>
                    <a:pt x="156682" y="121780"/>
                  </a:lnTo>
                  <a:lnTo>
                    <a:pt x="0" y="121780"/>
                  </a:lnTo>
                  <a:close/>
                </a:path>
              </a:pathLst>
            </a:custGeom>
            <a:solidFill>
              <a:srgbClr val="2254C5"/>
            </a:solidFill>
          </p:spPr>
        </p:sp>
        <p:sp>
          <p:nvSpPr>
            <p:cNvPr id="5" name="TextBox 5"/>
            <p:cNvSpPr txBox="1"/>
            <p:nvPr/>
          </p:nvSpPr>
          <p:spPr>
            <a:xfrm>
              <a:off x="0" y="-38100"/>
              <a:ext cx="156682" cy="159880"/>
            </a:xfrm>
            <a:prstGeom prst="rect">
              <a:avLst/>
            </a:prstGeom>
          </p:spPr>
          <p:txBody>
            <a:bodyPr lIns="50800" tIns="50800" rIns="50800" bIns="50800" rtlCol="0" anchor="ctr"/>
            <a:lstStyle/>
            <a:p>
              <a:pPr algn="ctr">
                <a:lnSpc>
                  <a:spcPts val="2199"/>
                </a:lnSpc>
              </a:pPr>
              <a:endParaRPr/>
            </a:p>
          </p:txBody>
        </p:sp>
      </p:grpSp>
      <p:sp>
        <p:nvSpPr>
          <p:cNvPr id="6" name="Freeform 6"/>
          <p:cNvSpPr/>
          <p:nvPr/>
        </p:nvSpPr>
        <p:spPr>
          <a:xfrm>
            <a:off x="9594637" y="3647041"/>
            <a:ext cx="6938105" cy="5084911"/>
          </a:xfrm>
          <a:custGeom>
            <a:avLst/>
            <a:gdLst/>
            <a:ahLst/>
            <a:cxnLst/>
            <a:rect l="l" t="t" r="r" b="b"/>
            <a:pathLst>
              <a:path w="6938105" h="5084911">
                <a:moveTo>
                  <a:pt x="0" y="0"/>
                </a:moveTo>
                <a:lnTo>
                  <a:pt x="6938106" y="0"/>
                </a:lnTo>
                <a:lnTo>
                  <a:pt x="6938106" y="5084911"/>
                </a:lnTo>
                <a:lnTo>
                  <a:pt x="0" y="5084911"/>
                </a:lnTo>
                <a:lnTo>
                  <a:pt x="0" y="0"/>
                </a:lnTo>
                <a:close/>
              </a:path>
            </a:pathLst>
          </a:custGeom>
          <a:blipFill>
            <a:blip r:embed="rId3"/>
            <a:stretch>
              <a:fillRect l="-9115" t="-2286" r="-12285"/>
            </a:stretch>
          </a:blipFill>
          <a:ln w="38100" cap="sq">
            <a:solidFill>
              <a:srgbClr val="00569E"/>
            </a:solidFill>
            <a:prstDash val="solid"/>
            <a:miter/>
          </a:ln>
        </p:spPr>
      </p:sp>
      <p:sp>
        <p:nvSpPr>
          <p:cNvPr id="7" name="Freeform 7"/>
          <p:cNvSpPr/>
          <p:nvPr/>
        </p:nvSpPr>
        <p:spPr>
          <a:xfrm rot="5879995">
            <a:off x="1018455" y="3097562"/>
            <a:ext cx="795361" cy="887320"/>
          </a:xfrm>
          <a:custGeom>
            <a:avLst/>
            <a:gdLst/>
            <a:ahLst/>
            <a:cxnLst/>
            <a:rect l="l" t="t" r="r" b="b"/>
            <a:pathLst>
              <a:path w="795361" h="887320">
                <a:moveTo>
                  <a:pt x="0" y="0"/>
                </a:moveTo>
                <a:lnTo>
                  <a:pt x="795361" y="0"/>
                </a:lnTo>
                <a:lnTo>
                  <a:pt x="795361" y="887319"/>
                </a:lnTo>
                <a:lnTo>
                  <a:pt x="0" y="8873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5879995" flipV="1">
            <a:off x="16629750" y="3097562"/>
            <a:ext cx="795361" cy="887320"/>
          </a:xfrm>
          <a:custGeom>
            <a:avLst/>
            <a:gdLst/>
            <a:ahLst/>
            <a:cxnLst/>
            <a:rect l="l" t="t" r="r" b="b"/>
            <a:pathLst>
              <a:path w="795361" h="887320">
                <a:moveTo>
                  <a:pt x="0" y="887319"/>
                </a:moveTo>
                <a:lnTo>
                  <a:pt x="795361" y="887319"/>
                </a:lnTo>
                <a:lnTo>
                  <a:pt x="795361" y="0"/>
                </a:lnTo>
                <a:lnTo>
                  <a:pt x="0" y="0"/>
                </a:lnTo>
                <a:lnTo>
                  <a:pt x="0" y="887319"/>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9" name="Group 9"/>
          <p:cNvGrpSpPr/>
          <p:nvPr/>
        </p:nvGrpSpPr>
        <p:grpSpPr>
          <a:xfrm>
            <a:off x="1028700" y="1363281"/>
            <a:ext cx="882124" cy="209483"/>
            <a:chOff x="0" y="0"/>
            <a:chExt cx="232329" cy="55172"/>
          </a:xfrm>
        </p:grpSpPr>
        <p:sp>
          <p:nvSpPr>
            <p:cNvPr id="10" name="Freeform 10"/>
            <p:cNvSpPr/>
            <p:nvPr/>
          </p:nvSpPr>
          <p:spPr>
            <a:xfrm>
              <a:off x="0" y="0"/>
              <a:ext cx="232329" cy="55172"/>
            </a:xfrm>
            <a:custGeom>
              <a:avLst/>
              <a:gdLst/>
              <a:ahLst/>
              <a:cxnLst/>
              <a:rect l="l" t="t" r="r" b="b"/>
              <a:pathLst>
                <a:path w="232329" h="55172">
                  <a:moveTo>
                    <a:pt x="0" y="0"/>
                  </a:moveTo>
                  <a:lnTo>
                    <a:pt x="232329" y="0"/>
                  </a:lnTo>
                  <a:lnTo>
                    <a:pt x="232329" y="55172"/>
                  </a:lnTo>
                  <a:lnTo>
                    <a:pt x="0" y="55172"/>
                  </a:lnTo>
                  <a:close/>
                </a:path>
              </a:pathLst>
            </a:custGeom>
            <a:solidFill>
              <a:srgbClr val="2254C5"/>
            </a:solidFill>
          </p:spPr>
        </p:sp>
        <p:sp>
          <p:nvSpPr>
            <p:cNvPr id="11" name="TextBox 11"/>
            <p:cNvSpPr txBox="1"/>
            <p:nvPr/>
          </p:nvSpPr>
          <p:spPr>
            <a:xfrm>
              <a:off x="0" y="-38100"/>
              <a:ext cx="232329" cy="93272"/>
            </a:xfrm>
            <a:prstGeom prst="rect">
              <a:avLst/>
            </a:prstGeom>
          </p:spPr>
          <p:txBody>
            <a:bodyPr lIns="50800" tIns="50800" rIns="50800" bIns="50800" rtlCol="0" anchor="ctr"/>
            <a:lstStyle/>
            <a:p>
              <a:pPr algn="ctr">
                <a:lnSpc>
                  <a:spcPts val="2199"/>
                </a:lnSpc>
              </a:pPr>
              <a:endParaRPr/>
            </a:p>
          </p:txBody>
        </p:sp>
      </p:grpSp>
      <p:sp>
        <p:nvSpPr>
          <p:cNvPr id="12" name="Freeform 12"/>
          <p:cNvSpPr/>
          <p:nvPr/>
        </p:nvSpPr>
        <p:spPr>
          <a:xfrm>
            <a:off x="1910824" y="3647041"/>
            <a:ext cx="6200830" cy="5084911"/>
          </a:xfrm>
          <a:custGeom>
            <a:avLst/>
            <a:gdLst/>
            <a:ahLst/>
            <a:cxnLst/>
            <a:rect l="l" t="t" r="r" b="b"/>
            <a:pathLst>
              <a:path w="6200830" h="5084911">
                <a:moveTo>
                  <a:pt x="0" y="0"/>
                </a:moveTo>
                <a:lnTo>
                  <a:pt x="6200830" y="0"/>
                </a:lnTo>
                <a:lnTo>
                  <a:pt x="6200830" y="5084911"/>
                </a:lnTo>
                <a:lnTo>
                  <a:pt x="0" y="5084911"/>
                </a:lnTo>
                <a:lnTo>
                  <a:pt x="0" y="0"/>
                </a:lnTo>
                <a:close/>
              </a:path>
            </a:pathLst>
          </a:custGeom>
          <a:blipFill>
            <a:blip r:embed="rId6"/>
            <a:stretch>
              <a:fillRect/>
            </a:stretch>
          </a:blipFill>
          <a:ln w="38100" cap="sq">
            <a:solidFill>
              <a:srgbClr val="00569E"/>
            </a:solidFill>
            <a:prstDash val="solid"/>
            <a:miter/>
          </a:ln>
        </p:spPr>
      </p:sp>
      <p:sp>
        <p:nvSpPr>
          <p:cNvPr id="13" name="TextBox 13"/>
          <p:cNvSpPr txBox="1"/>
          <p:nvPr/>
        </p:nvSpPr>
        <p:spPr>
          <a:xfrm>
            <a:off x="17320644" y="275190"/>
            <a:ext cx="810517" cy="418641"/>
          </a:xfrm>
          <a:prstGeom prst="rect">
            <a:avLst/>
          </a:prstGeom>
        </p:spPr>
        <p:txBody>
          <a:bodyPr lIns="0" tIns="0" rIns="0" bIns="0" rtlCol="0" anchor="t">
            <a:spAutoFit/>
          </a:bodyPr>
          <a:lstStyle/>
          <a:p>
            <a:pPr algn="l">
              <a:lnSpc>
                <a:spcPts val="3004"/>
              </a:lnSpc>
            </a:pPr>
            <a:r>
              <a:rPr lang="en-US" sz="3375" b="1">
                <a:solidFill>
                  <a:srgbClr val="FFFFFF"/>
                </a:solidFill>
                <a:latin typeface="Montserrat Bold"/>
                <a:ea typeface="Montserrat Bold"/>
                <a:cs typeface="Montserrat Bold"/>
                <a:sym typeface="Montserrat Bold"/>
              </a:rPr>
              <a:t>15</a:t>
            </a:r>
          </a:p>
        </p:txBody>
      </p:sp>
      <p:sp>
        <p:nvSpPr>
          <p:cNvPr id="14" name="TextBox 14"/>
          <p:cNvSpPr txBox="1"/>
          <p:nvPr/>
        </p:nvSpPr>
        <p:spPr>
          <a:xfrm>
            <a:off x="1028700" y="2248702"/>
            <a:ext cx="5406976" cy="750639"/>
          </a:xfrm>
          <a:prstGeom prst="rect">
            <a:avLst/>
          </a:prstGeom>
        </p:spPr>
        <p:txBody>
          <a:bodyPr lIns="0" tIns="0" rIns="0" bIns="0" rtlCol="0" anchor="t">
            <a:spAutoFit/>
          </a:bodyPr>
          <a:lstStyle/>
          <a:p>
            <a:pPr algn="l">
              <a:lnSpc>
                <a:spcPts val="6309"/>
              </a:lnSpc>
            </a:pPr>
            <a:r>
              <a:rPr lang="en-US" sz="3870" b="1">
                <a:solidFill>
                  <a:srgbClr val="006CCD"/>
                </a:solidFill>
                <a:latin typeface="Raleway Bold"/>
                <a:ea typeface="Raleway Bold"/>
                <a:cs typeface="Raleway Bold"/>
                <a:sym typeface="Raleway Bold"/>
              </a:rPr>
              <a:t>Creating Star Schema</a:t>
            </a:r>
          </a:p>
        </p:txBody>
      </p:sp>
      <p:sp>
        <p:nvSpPr>
          <p:cNvPr id="15" name="TextBox 15"/>
          <p:cNvSpPr txBox="1"/>
          <p:nvPr/>
        </p:nvSpPr>
        <p:spPr>
          <a:xfrm>
            <a:off x="10231645" y="2248702"/>
            <a:ext cx="7899516" cy="724622"/>
          </a:xfrm>
          <a:prstGeom prst="rect">
            <a:avLst/>
          </a:prstGeom>
        </p:spPr>
        <p:txBody>
          <a:bodyPr wrap="square" lIns="0" tIns="0" rIns="0" bIns="0" rtlCol="0" anchor="t">
            <a:spAutoFit/>
          </a:bodyPr>
          <a:lstStyle/>
          <a:p>
            <a:pPr algn="l">
              <a:lnSpc>
                <a:spcPts val="6309"/>
              </a:lnSpc>
            </a:pPr>
            <a:r>
              <a:rPr lang="en-US" sz="3870" b="1" dirty="0">
                <a:solidFill>
                  <a:srgbClr val="006CCD"/>
                </a:solidFill>
                <a:latin typeface="Raleway Bold"/>
                <a:ea typeface="Raleway Bold"/>
                <a:cs typeface="Raleway Bold"/>
                <a:sym typeface="Raleway Bold"/>
              </a:rPr>
              <a:t>Vending Machine Sales Diagram</a:t>
            </a:r>
          </a:p>
        </p:txBody>
      </p:sp>
      <p:sp>
        <p:nvSpPr>
          <p:cNvPr id="16" name="TextBox 16"/>
          <p:cNvSpPr txBox="1"/>
          <p:nvPr/>
        </p:nvSpPr>
        <p:spPr>
          <a:xfrm>
            <a:off x="1028700" y="534377"/>
            <a:ext cx="15504043" cy="828904"/>
          </a:xfrm>
          <a:prstGeom prst="rect">
            <a:avLst/>
          </a:prstGeom>
        </p:spPr>
        <p:txBody>
          <a:bodyPr lIns="0" tIns="0" rIns="0" bIns="0" rtlCol="0" anchor="t">
            <a:spAutoFit/>
          </a:bodyPr>
          <a:lstStyle/>
          <a:p>
            <a:pPr algn="l">
              <a:lnSpc>
                <a:spcPts val="6034"/>
              </a:lnSpc>
            </a:pPr>
            <a:r>
              <a:rPr lang="en-US" sz="6780" b="1">
                <a:solidFill>
                  <a:srgbClr val="3E67C8"/>
                </a:solidFill>
                <a:latin typeface="Montserrat Ultra-Bold"/>
                <a:ea typeface="Montserrat Ultra-Bold"/>
                <a:cs typeface="Montserrat Ultra-Bold"/>
                <a:sym typeface="Montserrat Ultra-Bold"/>
              </a:rPr>
              <a:t>ETL &amp; STAR SCHEMA PROJECT</a:t>
            </a:r>
          </a:p>
        </p:txBody>
      </p:sp>
      <p:sp>
        <p:nvSpPr>
          <p:cNvPr id="17" name="Freeform 17"/>
          <p:cNvSpPr/>
          <p:nvPr/>
        </p:nvSpPr>
        <p:spPr>
          <a:xfrm>
            <a:off x="14699066" y="9745423"/>
            <a:ext cx="3432095" cy="349450"/>
          </a:xfrm>
          <a:custGeom>
            <a:avLst/>
            <a:gdLst/>
            <a:ahLst/>
            <a:cxnLst/>
            <a:rect l="l" t="t" r="r" b="b"/>
            <a:pathLst>
              <a:path w="3432095" h="349450">
                <a:moveTo>
                  <a:pt x="0" y="0"/>
                </a:moveTo>
                <a:lnTo>
                  <a:pt x="3432094" y="0"/>
                </a:lnTo>
                <a:lnTo>
                  <a:pt x="3432094" y="349450"/>
                </a:lnTo>
                <a:lnTo>
                  <a:pt x="0" y="34945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8" name="TextBox 18"/>
          <p:cNvSpPr txBox="1"/>
          <p:nvPr/>
        </p:nvSpPr>
        <p:spPr>
          <a:xfrm>
            <a:off x="15945076" y="9742490"/>
            <a:ext cx="1175334" cy="307690"/>
          </a:xfrm>
          <a:prstGeom prst="rect">
            <a:avLst/>
          </a:prstGeom>
        </p:spPr>
        <p:txBody>
          <a:bodyPr lIns="0" tIns="0" rIns="0" bIns="0" rtlCol="0" anchor="t">
            <a:spAutoFit/>
          </a:bodyPr>
          <a:lstStyle/>
          <a:p>
            <a:pPr algn="l">
              <a:lnSpc>
                <a:spcPts val="2468"/>
              </a:lnSpc>
            </a:pPr>
            <a:r>
              <a:rPr lang="en-US" sz="1763" b="1">
                <a:solidFill>
                  <a:srgbClr val="FFFFFF"/>
                </a:solidFill>
                <a:latin typeface="Poppins Semi-Bold"/>
                <a:ea typeface="Poppins Semi-Bold"/>
                <a:cs typeface="Poppins Semi-Bold"/>
                <a:sym typeface="Poppins Semi-Bold"/>
              </a:rPr>
              <a:t>Bích Thy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275149" y="-514350"/>
            <a:ext cx="12907704" cy="11180513"/>
            <a:chOff x="0" y="0"/>
            <a:chExt cx="3399560" cy="2944662"/>
          </a:xfrm>
        </p:grpSpPr>
        <p:sp>
          <p:nvSpPr>
            <p:cNvPr id="4" name="Freeform 4"/>
            <p:cNvSpPr/>
            <p:nvPr/>
          </p:nvSpPr>
          <p:spPr>
            <a:xfrm>
              <a:off x="0" y="0"/>
              <a:ext cx="3399560" cy="2944662"/>
            </a:xfrm>
            <a:custGeom>
              <a:avLst/>
              <a:gdLst/>
              <a:ahLst/>
              <a:cxnLst/>
              <a:rect l="l" t="t" r="r" b="b"/>
              <a:pathLst>
                <a:path w="3399560" h="2944662">
                  <a:moveTo>
                    <a:pt x="0" y="0"/>
                  </a:moveTo>
                  <a:lnTo>
                    <a:pt x="3399560" y="0"/>
                  </a:lnTo>
                  <a:lnTo>
                    <a:pt x="3399560" y="2944662"/>
                  </a:lnTo>
                  <a:lnTo>
                    <a:pt x="0" y="2944662"/>
                  </a:lnTo>
                  <a:close/>
                </a:path>
              </a:pathLst>
            </a:custGeom>
            <a:solidFill>
              <a:srgbClr val="006CCD"/>
            </a:solidFill>
          </p:spPr>
        </p:sp>
        <p:sp>
          <p:nvSpPr>
            <p:cNvPr id="5" name="TextBox 5"/>
            <p:cNvSpPr txBox="1"/>
            <p:nvPr/>
          </p:nvSpPr>
          <p:spPr>
            <a:xfrm>
              <a:off x="0" y="-38100"/>
              <a:ext cx="3399560" cy="2982762"/>
            </a:xfrm>
            <a:prstGeom prst="rect">
              <a:avLst/>
            </a:prstGeom>
          </p:spPr>
          <p:txBody>
            <a:bodyPr lIns="50800" tIns="50800" rIns="50800" bIns="50800" rtlCol="0" anchor="ctr"/>
            <a:lstStyle/>
            <a:p>
              <a:pPr algn="ctr">
                <a:lnSpc>
                  <a:spcPts val="2199"/>
                </a:lnSpc>
              </a:pPr>
              <a:endParaRPr/>
            </a:p>
          </p:txBody>
        </p:sp>
      </p:grpSp>
      <p:grpSp>
        <p:nvGrpSpPr>
          <p:cNvPr id="6" name="Group 6"/>
          <p:cNvGrpSpPr/>
          <p:nvPr/>
        </p:nvGrpSpPr>
        <p:grpSpPr>
          <a:xfrm>
            <a:off x="1407922" y="6889315"/>
            <a:ext cx="1349601" cy="302978"/>
            <a:chOff x="0" y="0"/>
            <a:chExt cx="355451" cy="79797"/>
          </a:xfrm>
        </p:grpSpPr>
        <p:sp>
          <p:nvSpPr>
            <p:cNvPr id="7" name="Freeform 7"/>
            <p:cNvSpPr/>
            <p:nvPr/>
          </p:nvSpPr>
          <p:spPr>
            <a:xfrm>
              <a:off x="0" y="0"/>
              <a:ext cx="355451" cy="79797"/>
            </a:xfrm>
            <a:custGeom>
              <a:avLst/>
              <a:gdLst/>
              <a:ahLst/>
              <a:cxnLst/>
              <a:rect l="l" t="t" r="r" b="b"/>
              <a:pathLst>
                <a:path w="355451" h="79797">
                  <a:moveTo>
                    <a:pt x="0" y="0"/>
                  </a:moveTo>
                  <a:lnTo>
                    <a:pt x="355451" y="0"/>
                  </a:lnTo>
                  <a:lnTo>
                    <a:pt x="355451" y="79797"/>
                  </a:lnTo>
                  <a:lnTo>
                    <a:pt x="0" y="79797"/>
                  </a:lnTo>
                  <a:close/>
                </a:path>
              </a:pathLst>
            </a:custGeom>
            <a:solidFill>
              <a:srgbClr val="FFFFFF"/>
            </a:solidFill>
          </p:spPr>
        </p:sp>
        <p:sp>
          <p:nvSpPr>
            <p:cNvPr id="8" name="TextBox 8"/>
            <p:cNvSpPr txBox="1"/>
            <p:nvPr/>
          </p:nvSpPr>
          <p:spPr>
            <a:xfrm>
              <a:off x="0" y="-38100"/>
              <a:ext cx="355451" cy="117897"/>
            </a:xfrm>
            <a:prstGeom prst="rect">
              <a:avLst/>
            </a:prstGeom>
          </p:spPr>
          <p:txBody>
            <a:bodyPr lIns="50800" tIns="50800" rIns="50800" bIns="50800" rtlCol="0" anchor="ctr"/>
            <a:lstStyle/>
            <a:p>
              <a:pPr algn="ctr">
                <a:lnSpc>
                  <a:spcPts val="2199"/>
                </a:lnSpc>
              </a:pPr>
              <a:endParaRPr/>
            </a:p>
          </p:txBody>
        </p:sp>
      </p:grpSp>
      <p:sp>
        <p:nvSpPr>
          <p:cNvPr id="9" name="TextBox 9"/>
          <p:cNvSpPr txBox="1"/>
          <p:nvPr/>
        </p:nvSpPr>
        <p:spPr>
          <a:xfrm>
            <a:off x="1407922" y="2891874"/>
            <a:ext cx="8840807" cy="3756466"/>
          </a:xfrm>
          <a:prstGeom prst="rect">
            <a:avLst/>
          </a:prstGeom>
        </p:spPr>
        <p:txBody>
          <a:bodyPr lIns="0" tIns="0" rIns="0" bIns="0" rtlCol="0" anchor="t">
            <a:spAutoFit/>
          </a:bodyPr>
          <a:lstStyle/>
          <a:p>
            <a:pPr algn="l">
              <a:lnSpc>
                <a:spcPts val="15025"/>
              </a:lnSpc>
            </a:pPr>
            <a:r>
              <a:rPr lang="en-US" sz="10732" b="1">
                <a:solidFill>
                  <a:srgbClr val="FFFFFF"/>
                </a:solidFill>
                <a:latin typeface="Montserrat Bold"/>
                <a:ea typeface="Montserrat Bold"/>
                <a:cs typeface="Montserrat Bold"/>
                <a:sym typeface="Montserrat Bold"/>
              </a:rPr>
              <a:t>OLAP PROJECT </a:t>
            </a:r>
          </a:p>
        </p:txBody>
      </p:sp>
      <p:grpSp>
        <p:nvGrpSpPr>
          <p:cNvPr id="10" name="Group 10"/>
          <p:cNvGrpSpPr/>
          <p:nvPr/>
        </p:nvGrpSpPr>
        <p:grpSpPr>
          <a:xfrm>
            <a:off x="12450356" y="7192293"/>
            <a:ext cx="8772604" cy="4397760"/>
            <a:chOff x="0" y="0"/>
            <a:chExt cx="417592" cy="209341"/>
          </a:xfrm>
        </p:grpSpPr>
        <p:sp>
          <p:nvSpPr>
            <p:cNvPr id="11" name="Freeform 11"/>
            <p:cNvSpPr/>
            <p:nvPr/>
          </p:nvSpPr>
          <p:spPr>
            <a:xfrm>
              <a:off x="0" y="0"/>
              <a:ext cx="417592" cy="209341"/>
            </a:xfrm>
            <a:custGeom>
              <a:avLst/>
              <a:gdLst/>
              <a:ahLst/>
              <a:cxnLst/>
              <a:rect l="l" t="t" r="r" b="b"/>
              <a:pathLst>
                <a:path w="417592" h="209341">
                  <a:moveTo>
                    <a:pt x="214392" y="0"/>
                  </a:moveTo>
                  <a:lnTo>
                    <a:pt x="0" y="0"/>
                  </a:lnTo>
                  <a:lnTo>
                    <a:pt x="203200" y="209341"/>
                  </a:lnTo>
                  <a:lnTo>
                    <a:pt x="417592" y="209341"/>
                  </a:lnTo>
                  <a:lnTo>
                    <a:pt x="214392" y="0"/>
                  </a:lnTo>
                  <a:close/>
                </a:path>
              </a:pathLst>
            </a:custGeom>
            <a:gradFill rotWithShape="1">
              <a:gsLst>
                <a:gs pos="0">
                  <a:srgbClr val="006CCD">
                    <a:alpha val="0"/>
                  </a:srgbClr>
                </a:gs>
                <a:gs pos="100000">
                  <a:srgbClr val="2376D4">
                    <a:alpha val="100000"/>
                  </a:srgbClr>
                </a:gs>
              </a:gsLst>
              <a:lin ang="0"/>
            </a:gradFill>
          </p:spPr>
        </p:sp>
        <p:sp>
          <p:nvSpPr>
            <p:cNvPr id="12" name="TextBox 12"/>
            <p:cNvSpPr txBox="1"/>
            <p:nvPr/>
          </p:nvSpPr>
          <p:spPr>
            <a:xfrm>
              <a:off x="101600" y="-38100"/>
              <a:ext cx="214392" cy="247441"/>
            </a:xfrm>
            <a:prstGeom prst="rect">
              <a:avLst/>
            </a:prstGeom>
          </p:spPr>
          <p:txBody>
            <a:bodyPr lIns="50800" tIns="50800" rIns="50800" bIns="50800" rtlCol="0" anchor="ctr"/>
            <a:lstStyle/>
            <a:p>
              <a:pPr algn="ctr">
                <a:lnSpc>
                  <a:spcPts val="2199"/>
                </a:lnSpc>
              </a:pPr>
              <a:endParaRPr/>
            </a:p>
          </p:txBody>
        </p:sp>
      </p:grpSp>
      <p:grpSp>
        <p:nvGrpSpPr>
          <p:cNvPr id="13" name="Group 13"/>
          <p:cNvGrpSpPr/>
          <p:nvPr/>
        </p:nvGrpSpPr>
        <p:grpSpPr>
          <a:xfrm>
            <a:off x="17163804" y="0"/>
            <a:ext cx="1124196" cy="873772"/>
            <a:chOff x="0" y="0"/>
            <a:chExt cx="156682" cy="121780"/>
          </a:xfrm>
        </p:grpSpPr>
        <p:sp>
          <p:nvSpPr>
            <p:cNvPr id="14" name="Freeform 14"/>
            <p:cNvSpPr/>
            <p:nvPr/>
          </p:nvSpPr>
          <p:spPr>
            <a:xfrm>
              <a:off x="0" y="0"/>
              <a:ext cx="156682" cy="121780"/>
            </a:xfrm>
            <a:custGeom>
              <a:avLst/>
              <a:gdLst/>
              <a:ahLst/>
              <a:cxnLst/>
              <a:rect l="l" t="t" r="r" b="b"/>
              <a:pathLst>
                <a:path w="156682" h="121780">
                  <a:moveTo>
                    <a:pt x="0" y="0"/>
                  </a:moveTo>
                  <a:lnTo>
                    <a:pt x="156682" y="0"/>
                  </a:lnTo>
                  <a:lnTo>
                    <a:pt x="156682" y="121780"/>
                  </a:lnTo>
                  <a:lnTo>
                    <a:pt x="0" y="121780"/>
                  </a:lnTo>
                  <a:close/>
                </a:path>
              </a:pathLst>
            </a:custGeom>
            <a:solidFill>
              <a:srgbClr val="2254C5"/>
            </a:solidFill>
          </p:spPr>
        </p:sp>
        <p:sp>
          <p:nvSpPr>
            <p:cNvPr id="15" name="TextBox 15"/>
            <p:cNvSpPr txBox="1"/>
            <p:nvPr/>
          </p:nvSpPr>
          <p:spPr>
            <a:xfrm>
              <a:off x="0" y="-38100"/>
              <a:ext cx="156682" cy="159880"/>
            </a:xfrm>
            <a:prstGeom prst="rect">
              <a:avLst/>
            </a:prstGeom>
          </p:spPr>
          <p:txBody>
            <a:bodyPr lIns="50800" tIns="50800" rIns="50800" bIns="50800" rtlCol="0" anchor="ctr"/>
            <a:lstStyle/>
            <a:p>
              <a:pPr algn="ctr">
                <a:lnSpc>
                  <a:spcPts val="2199"/>
                </a:lnSpc>
              </a:pPr>
              <a:endParaRPr/>
            </a:p>
          </p:txBody>
        </p:sp>
      </p:grpSp>
      <p:sp>
        <p:nvSpPr>
          <p:cNvPr id="16" name="TextBox 16"/>
          <p:cNvSpPr txBox="1"/>
          <p:nvPr/>
        </p:nvSpPr>
        <p:spPr>
          <a:xfrm>
            <a:off x="17320644" y="275190"/>
            <a:ext cx="810517" cy="418641"/>
          </a:xfrm>
          <a:prstGeom prst="rect">
            <a:avLst/>
          </a:prstGeom>
        </p:spPr>
        <p:txBody>
          <a:bodyPr lIns="0" tIns="0" rIns="0" bIns="0" rtlCol="0" anchor="t">
            <a:spAutoFit/>
          </a:bodyPr>
          <a:lstStyle/>
          <a:p>
            <a:pPr algn="l">
              <a:lnSpc>
                <a:spcPts val="3004"/>
              </a:lnSpc>
            </a:pPr>
            <a:r>
              <a:rPr lang="en-US" sz="3375" b="1">
                <a:solidFill>
                  <a:srgbClr val="FFFFFF"/>
                </a:solidFill>
                <a:latin typeface="Montserrat Bold"/>
                <a:ea typeface="Montserrat Bold"/>
                <a:cs typeface="Montserrat Bold"/>
                <a:sym typeface="Montserrat Bold"/>
              </a:rPr>
              <a:t>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17163804" y="0"/>
            <a:ext cx="1124196" cy="873772"/>
            <a:chOff x="0" y="0"/>
            <a:chExt cx="156682" cy="121780"/>
          </a:xfrm>
        </p:grpSpPr>
        <p:sp>
          <p:nvSpPr>
            <p:cNvPr id="4" name="Freeform 4"/>
            <p:cNvSpPr/>
            <p:nvPr/>
          </p:nvSpPr>
          <p:spPr>
            <a:xfrm>
              <a:off x="0" y="0"/>
              <a:ext cx="156682" cy="121780"/>
            </a:xfrm>
            <a:custGeom>
              <a:avLst/>
              <a:gdLst/>
              <a:ahLst/>
              <a:cxnLst/>
              <a:rect l="l" t="t" r="r" b="b"/>
              <a:pathLst>
                <a:path w="156682" h="121780">
                  <a:moveTo>
                    <a:pt x="0" y="0"/>
                  </a:moveTo>
                  <a:lnTo>
                    <a:pt x="156682" y="0"/>
                  </a:lnTo>
                  <a:lnTo>
                    <a:pt x="156682" y="121780"/>
                  </a:lnTo>
                  <a:lnTo>
                    <a:pt x="0" y="121780"/>
                  </a:lnTo>
                  <a:close/>
                </a:path>
              </a:pathLst>
            </a:custGeom>
            <a:solidFill>
              <a:srgbClr val="2254C5"/>
            </a:solidFill>
          </p:spPr>
        </p:sp>
        <p:sp>
          <p:nvSpPr>
            <p:cNvPr id="5" name="TextBox 5"/>
            <p:cNvSpPr txBox="1"/>
            <p:nvPr/>
          </p:nvSpPr>
          <p:spPr>
            <a:xfrm>
              <a:off x="0" y="-38100"/>
              <a:ext cx="156682" cy="159880"/>
            </a:xfrm>
            <a:prstGeom prst="rect">
              <a:avLst/>
            </a:prstGeom>
          </p:spPr>
          <p:txBody>
            <a:bodyPr lIns="50800" tIns="50800" rIns="50800" bIns="50800" rtlCol="0" anchor="ctr"/>
            <a:lstStyle/>
            <a:p>
              <a:pPr algn="ctr">
                <a:lnSpc>
                  <a:spcPts val="2199"/>
                </a:lnSpc>
              </a:pPr>
              <a:endParaRPr/>
            </a:p>
          </p:txBody>
        </p:sp>
      </p:grpSp>
      <p:sp>
        <p:nvSpPr>
          <p:cNvPr id="6" name="TextBox 6"/>
          <p:cNvSpPr txBox="1"/>
          <p:nvPr/>
        </p:nvSpPr>
        <p:spPr>
          <a:xfrm>
            <a:off x="17320644" y="275190"/>
            <a:ext cx="810517" cy="418641"/>
          </a:xfrm>
          <a:prstGeom prst="rect">
            <a:avLst/>
          </a:prstGeom>
        </p:spPr>
        <p:txBody>
          <a:bodyPr lIns="0" tIns="0" rIns="0" bIns="0" rtlCol="0" anchor="t">
            <a:spAutoFit/>
          </a:bodyPr>
          <a:lstStyle/>
          <a:p>
            <a:pPr algn="l">
              <a:lnSpc>
                <a:spcPts val="3004"/>
              </a:lnSpc>
            </a:pPr>
            <a:r>
              <a:rPr lang="en-US" sz="3375" b="1">
                <a:solidFill>
                  <a:srgbClr val="FFFFFF"/>
                </a:solidFill>
                <a:latin typeface="Montserrat Bold"/>
                <a:ea typeface="Montserrat Bold"/>
                <a:cs typeface="Montserrat Bold"/>
                <a:sym typeface="Montserrat Bold"/>
              </a:rPr>
              <a:t>17</a:t>
            </a:r>
          </a:p>
        </p:txBody>
      </p:sp>
      <p:sp>
        <p:nvSpPr>
          <p:cNvPr id="7" name="Freeform 7"/>
          <p:cNvSpPr/>
          <p:nvPr/>
        </p:nvSpPr>
        <p:spPr>
          <a:xfrm>
            <a:off x="3297934" y="1572763"/>
            <a:ext cx="5009793" cy="3847300"/>
          </a:xfrm>
          <a:custGeom>
            <a:avLst/>
            <a:gdLst/>
            <a:ahLst/>
            <a:cxnLst/>
            <a:rect l="l" t="t" r="r" b="b"/>
            <a:pathLst>
              <a:path w="5009793" h="3847300">
                <a:moveTo>
                  <a:pt x="0" y="0"/>
                </a:moveTo>
                <a:lnTo>
                  <a:pt x="5009793" y="0"/>
                </a:lnTo>
                <a:lnTo>
                  <a:pt x="5009793" y="3847300"/>
                </a:lnTo>
                <a:lnTo>
                  <a:pt x="0" y="3847300"/>
                </a:lnTo>
                <a:lnTo>
                  <a:pt x="0" y="0"/>
                </a:lnTo>
                <a:close/>
              </a:path>
            </a:pathLst>
          </a:custGeom>
          <a:blipFill>
            <a:blip r:embed="rId3"/>
            <a:stretch>
              <a:fillRect/>
            </a:stretch>
          </a:blipFill>
          <a:ln w="38100" cap="sq">
            <a:solidFill>
              <a:srgbClr val="00569E"/>
            </a:solidFill>
            <a:prstDash val="solid"/>
            <a:miter/>
          </a:ln>
        </p:spPr>
      </p:sp>
      <p:sp>
        <p:nvSpPr>
          <p:cNvPr id="8" name="Freeform 8"/>
          <p:cNvSpPr/>
          <p:nvPr/>
        </p:nvSpPr>
        <p:spPr>
          <a:xfrm>
            <a:off x="9980448" y="1591497"/>
            <a:ext cx="5009793" cy="3828566"/>
          </a:xfrm>
          <a:custGeom>
            <a:avLst/>
            <a:gdLst/>
            <a:ahLst/>
            <a:cxnLst/>
            <a:rect l="l" t="t" r="r" b="b"/>
            <a:pathLst>
              <a:path w="5009793" h="3828566">
                <a:moveTo>
                  <a:pt x="0" y="0"/>
                </a:moveTo>
                <a:lnTo>
                  <a:pt x="5009793" y="0"/>
                </a:lnTo>
                <a:lnTo>
                  <a:pt x="5009793" y="3828566"/>
                </a:lnTo>
                <a:lnTo>
                  <a:pt x="0" y="3828566"/>
                </a:lnTo>
                <a:lnTo>
                  <a:pt x="0" y="0"/>
                </a:lnTo>
                <a:close/>
              </a:path>
            </a:pathLst>
          </a:custGeom>
          <a:blipFill>
            <a:blip r:embed="rId4"/>
            <a:stretch>
              <a:fillRect/>
            </a:stretch>
          </a:blipFill>
          <a:ln w="38100" cap="sq">
            <a:solidFill>
              <a:srgbClr val="00569E"/>
            </a:solidFill>
            <a:prstDash val="solid"/>
            <a:miter/>
          </a:ln>
        </p:spPr>
      </p:sp>
      <p:sp>
        <p:nvSpPr>
          <p:cNvPr id="9" name="Freeform 9"/>
          <p:cNvSpPr/>
          <p:nvPr/>
        </p:nvSpPr>
        <p:spPr>
          <a:xfrm>
            <a:off x="2113414" y="6150376"/>
            <a:ext cx="4722491" cy="3776680"/>
          </a:xfrm>
          <a:custGeom>
            <a:avLst/>
            <a:gdLst/>
            <a:ahLst/>
            <a:cxnLst/>
            <a:rect l="l" t="t" r="r" b="b"/>
            <a:pathLst>
              <a:path w="4722491" h="3776680">
                <a:moveTo>
                  <a:pt x="0" y="0"/>
                </a:moveTo>
                <a:lnTo>
                  <a:pt x="4722492" y="0"/>
                </a:lnTo>
                <a:lnTo>
                  <a:pt x="4722492" y="3776680"/>
                </a:lnTo>
                <a:lnTo>
                  <a:pt x="0" y="3776680"/>
                </a:lnTo>
                <a:lnTo>
                  <a:pt x="0" y="0"/>
                </a:lnTo>
                <a:close/>
              </a:path>
            </a:pathLst>
          </a:custGeom>
          <a:blipFill>
            <a:blip r:embed="rId5"/>
            <a:stretch>
              <a:fillRect/>
            </a:stretch>
          </a:blipFill>
          <a:ln w="38100" cap="sq">
            <a:solidFill>
              <a:srgbClr val="00569E"/>
            </a:solidFill>
            <a:prstDash val="solid"/>
            <a:miter/>
          </a:ln>
        </p:spPr>
      </p:sp>
      <p:sp>
        <p:nvSpPr>
          <p:cNvPr id="10" name="Freeform 10"/>
          <p:cNvSpPr/>
          <p:nvPr/>
        </p:nvSpPr>
        <p:spPr>
          <a:xfrm>
            <a:off x="7563965" y="6404223"/>
            <a:ext cx="8355236" cy="3268986"/>
          </a:xfrm>
          <a:custGeom>
            <a:avLst/>
            <a:gdLst/>
            <a:ahLst/>
            <a:cxnLst/>
            <a:rect l="l" t="t" r="r" b="b"/>
            <a:pathLst>
              <a:path w="8355236" h="3268986">
                <a:moveTo>
                  <a:pt x="0" y="0"/>
                </a:moveTo>
                <a:lnTo>
                  <a:pt x="8355236" y="0"/>
                </a:lnTo>
                <a:lnTo>
                  <a:pt x="8355236" y="3268986"/>
                </a:lnTo>
                <a:lnTo>
                  <a:pt x="0" y="3268986"/>
                </a:lnTo>
                <a:lnTo>
                  <a:pt x="0" y="0"/>
                </a:lnTo>
                <a:close/>
              </a:path>
            </a:pathLst>
          </a:custGeom>
          <a:blipFill>
            <a:blip r:embed="rId6"/>
            <a:stretch>
              <a:fillRect/>
            </a:stretch>
          </a:blipFill>
          <a:ln w="38100" cap="sq">
            <a:solidFill>
              <a:srgbClr val="00569E"/>
            </a:solidFill>
            <a:prstDash val="solid"/>
            <a:miter/>
          </a:ln>
        </p:spPr>
      </p:sp>
      <p:grpSp>
        <p:nvGrpSpPr>
          <p:cNvPr id="11" name="Group 11"/>
          <p:cNvGrpSpPr/>
          <p:nvPr/>
        </p:nvGrpSpPr>
        <p:grpSpPr>
          <a:xfrm>
            <a:off x="1028700" y="1363281"/>
            <a:ext cx="882124" cy="209483"/>
            <a:chOff x="0" y="0"/>
            <a:chExt cx="232329" cy="55172"/>
          </a:xfrm>
        </p:grpSpPr>
        <p:sp>
          <p:nvSpPr>
            <p:cNvPr id="12" name="Freeform 12"/>
            <p:cNvSpPr/>
            <p:nvPr/>
          </p:nvSpPr>
          <p:spPr>
            <a:xfrm>
              <a:off x="0" y="0"/>
              <a:ext cx="232329" cy="55172"/>
            </a:xfrm>
            <a:custGeom>
              <a:avLst/>
              <a:gdLst/>
              <a:ahLst/>
              <a:cxnLst/>
              <a:rect l="l" t="t" r="r" b="b"/>
              <a:pathLst>
                <a:path w="232329" h="55172">
                  <a:moveTo>
                    <a:pt x="0" y="0"/>
                  </a:moveTo>
                  <a:lnTo>
                    <a:pt x="232329" y="0"/>
                  </a:lnTo>
                  <a:lnTo>
                    <a:pt x="232329" y="55172"/>
                  </a:lnTo>
                  <a:lnTo>
                    <a:pt x="0" y="55172"/>
                  </a:lnTo>
                  <a:close/>
                </a:path>
              </a:pathLst>
            </a:custGeom>
            <a:solidFill>
              <a:srgbClr val="2254C5"/>
            </a:solidFill>
          </p:spPr>
        </p:sp>
        <p:sp>
          <p:nvSpPr>
            <p:cNvPr id="13" name="TextBox 13"/>
            <p:cNvSpPr txBox="1"/>
            <p:nvPr/>
          </p:nvSpPr>
          <p:spPr>
            <a:xfrm>
              <a:off x="0" y="-38100"/>
              <a:ext cx="232329" cy="93272"/>
            </a:xfrm>
            <a:prstGeom prst="rect">
              <a:avLst/>
            </a:prstGeom>
          </p:spPr>
          <p:txBody>
            <a:bodyPr lIns="50800" tIns="50800" rIns="50800" bIns="50800" rtlCol="0" anchor="ctr"/>
            <a:lstStyle/>
            <a:p>
              <a:pPr algn="ctr">
                <a:lnSpc>
                  <a:spcPts val="2199"/>
                </a:lnSpc>
              </a:pPr>
              <a:endParaRPr/>
            </a:p>
          </p:txBody>
        </p:sp>
      </p:grpSp>
      <p:sp>
        <p:nvSpPr>
          <p:cNvPr id="14" name="TextBox 14"/>
          <p:cNvSpPr txBox="1"/>
          <p:nvPr/>
        </p:nvSpPr>
        <p:spPr>
          <a:xfrm>
            <a:off x="1028700" y="414386"/>
            <a:ext cx="7279027" cy="828904"/>
          </a:xfrm>
          <a:prstGeom prst="rect">
            <a:avLst/>
          </a:prstGeom>
        </p:spPr>
        <p:txBody>
          <a:bodyPr lIns="0" tIns="0" rIns="0" bIns="0" rtlCol="0" anchor="t">
            <a:spAutoFit/>
          </a:bodyPr>
          <a:lstStyle/>
          <a:p>
            <a:pPr algn="l">
              <a:lnSpc>
                <a:spcPts val="6034"/>
              </a:lnSpc>
            </a:pPr>
            <a:r>
              <a:rPr lang="en-US" sz="6780" b="1">
                <a:solidFill>
                  <a:srgbClr val="3E67C8"/>
                </a:solidFill>
                <a:latin typeface="Montserrat Bold"/>
                <a:ea typeface="Montserrat Bold"/>
                <a:cs typeface="Montserrat Bold"/>
                <a:sym typeface="Montserrat Bold"/>
              </a:rPr>
              <a:t>OLAP PROJECT</a:t>
            </a:r>
          </a:p>
        </p:txBody>
      </p:sp>
      <p:sp>
        <p:nvSpPr>
          <p:cNvPr id="15" name="TextBox 15"/>
          <p:cNvSpPr txBox="1"/>
          <p:nvPr/>
        </p:nvSpPr>
        <p:spPr>
          <a:xfrm>
            <a:off x="99532" y="3047018"/>
            <a:ext cx="3116875" cy="677232"/>
          </a:xfrm>
          <a:prstGeom prst="rect">
            <a:avLst/>
          </a:prstGeom>
        </p:spPr>
        <p:txBody>
          <a:bodyPr lIns="0" tIns="0" rIns="0" bIns="0" rtlCol="0" anchor="t">
            <a:spAutoFit/>
          </a:bodyPr>
          <a:lstStyle/>
          <a:p>
            <a:pPr algn="ctr">
              <a:lnSpc>
                <a:spcPts val="5657"/>
              </a:lnSpc>
            </a:pPr>
            <a:r>
              <a:rPr lang="en-US" sz="3470" b="1">
                <a:solidFill>
                  <a:srgbClr val="006CCD"/>
                </a:solidFill>
                <a:latin typeface="Raleway Bold"/>
                <a:ea typeface="Raleway Bold"/>
                <a:cs typeface="Raleway Bold"/>
                <a:sym typeface="Raleway Bold"/>
              </a:rPr>
              <a:t>Data Source</a:t>
            </a:r>
          </a:p>
        </p:txBody>
      </p:sp>
      <p:sp>
        <p:nvSpPr>
          <p:cNvPr id="16" name="TextBox 16"/>
          <p:cNvSpPr txBox="1"/>
          <p:nvPr/>
        </p:nvSpPr>
        <p:spPr>
          <a:xfrm>
            <a:off x="15111722" y="2866994"/>
            <a:ext cx="3116875" cy="1391607"/>
          </a:xfrm>
          <a:prstGeom prst="rect">
            <a:avLst/>
          </a:prstGeom>
        </p:spPr>
        <p:txBody>
          <a:bodyPr lIns="0" tIns="0" rIns="0" bIns="0" rtlCol="0" anchor="t">
            <a:spAutoFit/>
          </a:bodyPr>
          <a:lstStyle/>
          <a:p>
            <a:pPr algn="ctr">
              <a:lnSpc>
                <a:spcPts val="5657"/>
              </a:lnSpc>
            </a:pPr>
            <a:r>
              <a:rPr lang="en-US" sz="3470" b="1">
                <a:solidFill>
                  <a:srgbClr val="006CCD"/>
                </a:solidFill>
                <a:latin typeface="Raleway Bold"/>
                <a:ea typeface="Raleway Bold"/>
                <a:cs typeface="Raleway Bold"/>
                <a:sym typeface="Raleway Bold"/>
              </a:rPr>
              <a:t>Data Source View</a:t>
            </a:r>
          </a:p>
        </p:txBody>
      </p:sp>
      <p:sp>
        <p:nvSpPr>
          <p:cNvPr id="17" name="TextBox 17"/>
          <p:cNvSpPr txBox="1"/>
          <p:nvPr/>
        </p:nvSpPr>
        <p:spPr>
          <a:xfrm>
            <a:off x="31573" y="7623900"/>
            <a:ext cx="1994255" cy="677232"/>
          </a:xfrm>
          <a:prstGeom prst="rect">
            <a:avLst/>
          </a:prstGeom>
        </p:spPr>
        <p:txBody>
          <a:bodyPr lIns="0" tIns="0" rIns="0" bIns="0" rtlCol="0" anchor="t">
            <a:spAutoFit/>
          </a:bodyPr>
          <a:lstStyle/>
          <a:p>
            <a:pPr algn="ctr">
              <a:lnSpc>
                <a:spcPts val="5657"/>
              </a:lnSpc>
            </a:pPr>
            <a:r>
              <a:rPr lang="en-US" sz="3470" b="1">
                <a:solidFill>
                  <a:srgbClr val="006CCD"/>
                </a:solidFill>
                <a:latin typeface="Raleway Bold"/>
                <a:ea typeface="Raleway Bold"/>
                <a:cs typeface="Raleway Bold"/>
                <a:sym typeface="Raleway Bold"/>
              </a:rPr>
              <a:t>Cube</a:t>
            </a:r>
          </a:p>
        </p:txBody>
      </p:sp>
      <p:sp>
        <p:nvSpPr>
          <p:cNvPr id="18" name="TextBox 18"/>
          <p:cNvSpPr txBox="1"/>
          <p:nvPr/>
        </p:nvSpPr>
        <p:spPr>
          <a:xfrm>
            <a:off x="15919201" y="7623900"/>
            <a:ext cx="2309395" cy="677232"/>
          </a:xfrm>
          <a:prstGeom prst="rect">
            <a:avLst/>
          </a:prstGeom>
        </p:spPr>
        <p:txBody>
          <a:bodyPr lIns="0" tIns="0" rIns="0" bIns="0" rtlCol="0" anchor="t">
            <a:spAutoFit/>
          </a:bodyPr>
          <a:lstStyle/>
          <a:p>
            <a:pPr algn="ctr">
              <a:lnSpc>
                <a:spcPts val="5657"/>
              </a:lnSpc>
            </a:pPr>
            <a:r>
              <a:rPr lang="en-US" sz="3470" b="1">
                <a:solidFill>
                  <a:srgbClr val="006CCD"/>
                </a:solidFill>
                <a:latin typeface="Raleway Bold"/>
                <a:ea typeface="Raleway Bold"/>
                <a:cs typeface="Raleway Bold"/>
                <a:sym typeface="Raleway Bold"/>
              </a:rPr>
              <a:t>Attributes</a:t>
            </a:r>
          </a:p>
        </p:txBody>
      </p:sp>
      <p:sp>
        <p:nvSpPr>
          <p:cNvPr id="19" name="Freeform 19"/>
          <p:cNvSpPr/>
          <p:nvPr/>
        </p:nvSpPr>
        <p:spPr>
          <a:xfrm rot="5879995" flipH="1">
            <a:off x="2210422" y="2300203"/>
            <a:ext cx="795361" cy="887320"/>
          </a:xfrm>
          <a:custGeom>
            <a:avLst/>
            <a:gdLst/>
            <a:ahLst/>
            <a:cxnLst/>
            <a:rect l="l" t="t" r="r" b="b"/>
            <a:pathLst>
              <a:path w="795361" h="887320">
                <a:moveTo>
                  <a:pt x="795361" y="0"/>
                </a:moveTo>
                <a:lnTo>
                  <a:pt x="0" y="0"/>
                </a:lnTo>
                <a:lnTo>
                  <a:pt x="0" y="887319"/>
                </a:lnTo>
                <a:lnTo>
                  <a:pt x="795361" y="887319"/>
                </a:lnTo>
                <a:lnTo>
                  <a:pt x="795361"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0" name="Freeform 20"/>
          <p:cNvSpPr/>
          <p:nvPr/>
        </p:nvSpPr>
        <p:spPr>
          <a:xfrm rot="5879995" flipH="1" flipV="1">
            <a:off x="15277749" y="2137462"/>
            <a:ext cx="795361" cy="887320"/>
          </a:xfrm>
          <a:custGeom>
            <a:avLst/>
            <a:gdLst/>
            <a:ahLst/>
            <a:cxnLst/>
            <a:rect l="l" t="t" r="r" b="b"/>
            <a:pathLst>
              <a:path w="795361" h="887320">
                <a:moveTo>
                  <a:pt x="795361" y="887320"/>
                </a:moveTo>
                <a:lnTo>
                  <a:pt x="0" y="887320"/>
                </a:lnTo>
                <a:lnTo>
                  <a:pt x="0" y="0"/>
                </a:lnTo>
                <a:lnTo>
                  <a:pt x="795361" y="0"/>
                </a:lnTo>
                <a:lnTo>
                  <a:pt x="795361" y="88732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1" name="Freeform 21"/>
          <p:cNvSpPr/>
          <p:nvPr/>
        </p:nvSpPr>
        <p:spPr>
          <a:xfrm rot="5879995">
            <a:off x="1072082" y="8359085"/>
            <a:ext cx="795361" cy="887320"/>
          </a:xfrm>
          <a:custGeom>
            <a:avLst/>
            <a:gdLst/>
            <a:ahLst/>
            <a:cxnLst/>
            <a:rect l="l" t="t" r="r" b="b"/>
            <a:pathLst>
              <a:path w="795361" h="887320">
                <a:moveTo>
                  <a:pt x="0" y="0"/>
                </a:moveTo>
                <a:lnTo>
                  <a:pt x="795360" y="0"/>
                </a:lnTo>
                <a:lnTo>
                  <a:pt x="795360" y="887319"/>
                </a:lnTo>
                <a:lnTo>
                  <a:pt x="0" y="8873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2" name="Freeform 22"/>
          <p:cNvSpPr/>
          <p:nvPr/>
        </p:nvSpPr>
        <p:spPr>
          <a:xfrm rot="5879995" flipV="1">
            <a:off x="16181530" y="8313028"/>
            <a:ext cx="795361" cy="887320"/>
          </a:xfrm>
          <a:custGeom>
            <a:avLst/>
            <a:gdLst/>
            <a:ahLst/>
            <a:cxnLst/>
            <a:rect l="l" t="t" r="r" b="b"/>
            <a:pathLst>
              <a:path w="795361" h="887320">
                <a:moveTo>
                  <a:pt x="0" y="887319"/>
                </a:moveTo>
                <a:lnTo>
                  <a:pt x="795361" y="887319"/>
                </a:lnTo>
                <a:lnTo>
                  <a:pt x="795361" y="0"/>
                </a:lnTo>
                <a:lnTo>
                  <a:pt x="0" y="0"/>
                </a:lnTo>
                <a:lnTo>
                  <a:pt x="0" y="887319"/>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3" name="Freeform 23"/>
          <p:cNvSpPr/>
          <p:nvPr/>
        </p:nvSpPr>
        <p:spPr>
          <a:xfrm>
            <a:off x="14699066" y="9745423"/>
            <a:ext cx="3432095" cy="349450"/>
          </a:xfrm>
          <a:custGeom>
            <a:avLst/>
            <a:gdLst/>
            <a:ahLst/>
            <a:cxnLst/>
            <a:rect l="l" t="t" r="r" b="b"/>
            <a:pathLst>
              <a:path w="3432095" h="349450">
                <a:moveTo>
                  <a:pt x="0" y="0"/>
                </a:moveTo>
                <a:lnTo>
                  <a:pt x="3432094" y="0"/>
                </a:lnTo>
                <a:lnTo>
                  <a:pt x="3432094" y="349450"/>
                </a:lnTo>
                <a:lnTo>
                  <a:pt x="0" y="34945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4" name="TextBox 24"/>
          <p:cNvSpPr txBox="1"/>
          <p:nvPr/>
        </p:nvSpPr>
        <p:spPr>
          <a:xfrm>
            <a:off x="15759634" y="9742490"/>
            <a:ext cx="1561010" cy="307690"/>
          </a:xfrm>
          <a:prstGeom prst="rect">
            <a:avLst/>
          </a:prstGeom>
        </p:spPr>
        <p:txBody>
          <a:bodyPr lIns="0" tIns="0" rIns="0" bIns="0" rtlCol="0" anchor="t">
            <a:spAutoFit/>
          </a:bodyPr>
          <a:lstStyle/>
          <a:p>
            <a:pPr algn="l">
              <a:lnSpc>
                <a:spcPts val="2468"/>
              </a:lnSpc>
            </a:pPr>
            <a:r>
              <a:rPr lang="en-US" sz="1763" b="1">
                <a:solidFill>
                  <a:srgbClr val="FFFFFF"/>
                </a:solidFill>
                <a:latin typeface="Poppins Semi-Bold"/>
                <a:ea typeface="Poppins Semi-Bold"/>
                <a:cs typeface="Poppins Semi-Bold"/>
                <a:sym typeface="Poppins Semi-Bold"/>
              </a:rPr>
              <a:t>Hiền Thương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17163804" y="0"/>
            <a:ext cx="1124196" cy="873772"/>
            <a:chOff x="0" y="0"/>
            <a:chExt cx="156682" cy="121780"/>
          </a:xfrm>
        </p:grpSpPr>
        <p:sp>
          <p:nvSpPr>
            <p:cNvPr id="4" name="Freeform 4"/>
            <p:cNvSpPr/>
            <p:nvPr/>
          </p:nvSpPr>
          <p:spPr>
            <a:xfrm>
              <a:off x="0" y="0"/>
              <a:ext cx="156682" cy="121780"/>
            </a:xfrm>
            <a:custGeom>
              <a:avLst/>
              <a:gdLst/>
              <a:ahLst/>
              <a:cxnLst/>
              <a:rect l="l" t="t" r="r" b="b"/>
              <a:pathLst>
                <a:path w="156682" h="121780">
                  <a:moveTo>
                    <a:pt x="0" y="0"/>
                  </a:moveTo>
                  <a:lnTo>
                    <a:pt x="156682" y="0"/>
                  </a:lnTo>
                  <a:lnTo>
                    <a:pt x="156682" y="121780"/>
                  </a:lnTo>
                  <a:lnTo>
                    <a:pt x="0" y="121780"/>
                  </a:lnTo>
                  <a:close/>
                </a:path>
              </a:pathLst>
            </a:custGeom>
            <a:solidFill>
              <a:srgbClr val="2254C5"/>
            </a:solidFill>
          </p:spPr>
        </p:sp>
        <p:sp>
          <p:nvSpPr>
            <p:cNvPr id="5" name="TextBox 5"/>
            <p:cNvSpPr txBox="1"/>
            <p:nvPr/>
          </p:nvSpPr>
          <p:spPr>
            <a:xfrm>
              <a:off x="0" y="-38100"/>
              <a:ext cx="156682" cy="159880"/>
            </a:xfrm>
            <a:prstGeom prst="rect">
              <a:avLst/>
            </a:prstGeom>
          </p:spPr>
          <p:txBody>
            <a:bodyPr lIns="50800" tIns="50800" rIns="50800" bIns="50800" rtlCol="0" anchor="ctr"/>
            <a:lstStyle/>
            <a:p>
              <a:pPr algn="ctr">
                <a:lnSpc>
                  <a:spcPts val="2199"/>
                </a:lnSpc>
              </a:pPr>
              <a:endParaRPr/>
            </a:p>
          </p:txBody>
        </p:sp>
      </p:grpSp>
      <p:sp>
        <p:nvSpPr>
          <p:cNvPr id="6" name="Freeform 6"/>
          <p:cNvSpPr/>
          <p:nvPr/>
        </p:nvSpPr>
        <p:spPr>
          <a:xfrm>
            <a:off x="2117750" y="3638997"/>
            <a:ext cx="6227894" cy="4894174"/>
          </a:xfrm>
          <a:custGeom>
            <a:avLst/>
            <a:gdLst/>
            <a:ahLst/>
            <a:cxnLst/>
            <a:rect l="l" t="t" r="r" b="b"/>
            <a:pathLst>
              <a:path w="6227894" h="4894174">
                <a:moveTo>
                  <a:pt x="0" y="0"/>
                </a:moveTo>
                <a:lnTo>
                  <a:pt x="6227894" y="0"/>
                </a:lnTo>
                <a:lnTo>
                  <a:pt x="6227894" y="4894174"/>
                </a:lnTo>
                <a:lnTo>
                  <a:pt x="0" y="4894174"/>
                </a:lnTo>
                <a:lnTo>
                  <a:pt x="0" y="0"/>
                </a:lnTo>
                <a:close/>
              </a:path>
            </a:pathLst>
          </a:custGeom>
          <a:blipFill>
            <a:blip r:embed="rId3"/>
            <a:stretch>
              <a:fillRect/>
            </a:stretch>
          </a:blipFill>
          <a:ln w="38100" cap="sq">
            <a:solidFill>
              <a:srgbClr val="00569E"/>
            </a:solidFill>
            <a:prstDash val="solid"/>
            <a:miter/>
          </a:ln>
        </p:spPr>
      </p:sp>
      <p:sp>
        <p:nvSpPr>
          <p:cNvPr id="7" name="Freeform 7"/>
          <p:cNvSpPr/>
          <p:nvPr/>
        </p:nvSpPr>
        <p:spPr>
          <a:xfrm>
            <a:off x="9144000" y="3638997"/>
            <a:ext cx="7107523" cy="4894174"/>
          </a:xfrm>
          <a:custGeom>
            <a:avLst/>
            <a:gdLst/>
            <a:ahLst/>
            <a:cxnLst/>
            <a:rect l="l" t="t" r="r" b="b"/>
            <a:pathLst>
              <a:path w="7107523" h="4894174">
                <a:moveTo>
                  <a:pt x="0" y="0"/>
                </a:moveTo>
                <a:lnTo>
                  <a:pt x="7107523" y="0"/>
                </a:lnTo>
                <a:lnTo>
                  <a:pt x="7107523" y="4894174"/>
                </a:lnTo>
                <a:lnTo>
                  <a:pt x="0" y="4894174"/>
                </a:lnTo>
                <a:lnTo>
                  <a:pt x="0" y="0"/>
                </a:lnTo>
                <a:close/>
              </a:path>
            </a:pathLst>
          </a:custGeom>
          <a:blipFill>
            <a:blip r:embed="rId4"/>
            <a:stretch>
              <a:fillRect/>
            </a:stretch>
          </a:blipFill>
          <a:ln w="38100" cap="sq">
            <a:solidFill>
              <a:srgbClr val="00569E"/>
            </a:solidFill>
            <a:prstDash val="solid"/>
            <a:miter/>
          </a:ln>
        </p:spPr>
      </p:sp>
      <p:sp>
        <p:nvSpPr>
          <p:cNvPr id="8" name="TextBox 8"/>
          <p:cNvSpPr txBox="1"/>
          <p:nvPr/>
        </p:nvSpPr>
        <p:spPr>
          <a:xfrm>
            <a:off x="17320644" y="275190"/>
            <a:ext cx="810517" cy="418641"/>
          </a:xfrm>
          <a:prstGeom prst="rect">
            <a:avLst/>
          </a:prstGeom>
        </p:spPr>
        <p:txBody>
          <a:bodyPr lIns="0" tIns="0" rIns="0" bIns="0" rtlCol="0" anchor="t">
            <a:spAutoFit/>
          </a:bodyPr>
          <a:lstStyle/>
          <a:p>
            <a:pPr algn="l">
              <a:lnSpc>
                <a:spcPts val="3004"/>
              </a:lnSpc>
            </a:pPr>
            <a:r>
              <a:rPr lang="en-US" sz="3375" b="1">
                <a:solidFill>
                  <a:srgbClr val="FFFFFF"/>
                </a:solidFill>
                <a:latin typeface="Montserrat Bold"/>
                <a:ea typeface="Montserrat Bold"/>
                <a:cs typeface="Montserrat Bold"/>
                <a:sym typeface="Montserrat Bold"/>
              </a:rPr>
              <a:t>18</a:t>
            </a:r>
          </a:p>
        </p:txBody>
      </p:sp>
      <p:sp>
        <p:nvSpPr>
          <p:cNvPr id="9" name="Freeform 9"/>
          <p:cNvSpPr/>
          <p:nvPr/>
        </p:nvSpPr>
        <p:spPr>
          <a:xfrm rot="5879995">
            <a:off x="1018455" y="3097562"/>
            <a:ext cx="795361" cy="887320"/>
          </a:xfrm>
          <a:custGeom>
            <a:avLst/>
            <a:gdLst/>
            <a:ahLst/>
            <a:cxnLst/>
            <a:rect l="l" t="t" r="r" b="b"/>
            <a:pathLst>
              <a:path w="795361" h="887320">
                <a:moveTo>
                  <a:pt x="0" y="0"/>
                </a:moveTo>
                <a:lnTo>
                  <a:pt x="795361" y="0"/>
                </a:lnTo>
                <a:lnTo>
                  <a:pt x="795361" y="887319"/>
                </a:lnTo>
                <a:lnTo>
                  <a:pt x="0" y="8873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5879995" flipV="1">
            <a:off x="16558081" y="3097562"/>
            <a:ext cx="795361" cy="887320"/>
          </a:xfrm>
          <a:custGeom>
            <a:avLst/>
            <a:gdLst/>
            <a:ahLst/>
            <a:cxnLst/>
            <a:rect l="l" t="t" r="r" b="b"/>
            <a:pathLst>
              <a:path w="795361" h="887320">
                <a:moveTo>
                  <a:pt x="0" y="887319"/>
                </a:moveTo>
                <a:lnTo>
                  <a:pt x="795361" y="887319"/>
                </a:lnTo>
                <a:lnTo>
                  <a:pt x="795361" y="0"/>
                </a:lnTo>
                <a:lnTo>
                  <a:pt x="0" y="0"/>
                </a:lnTo>
                <a:lnTo>
                  <a:pt x="0" y="887319"/>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1"/>
          <p:cNvSpPr txBox="1"/>
          <p:nvPr/>
        </p:nvSpPr>
        <p:spPr>
          <a:xfrm>
            <a:off x="1028700" y="2239177"/>
            <a:ext cx="5406976" cy="787342"/>
          </a:xfrm>
          <a:prstGeom prst="rect">
            <a:avLst/>
          </a:prstGeom>
        </p:spPr>
        <p:txBody>
          <a:bodyPr lIns="0" tIns="0" rIns="0" bIns="0" rtlCol="0" anchor="t">
            <a:spAutoFit/>
          </a:bodyPr>
          <a:lstStyle/>
          <a:p>
            <a:pPr algn="l">
              <a:lnSpc>
                <a:spcPts val="6635"/>
              </a:lnSpc>
            </a:pPr>
            <a:r>
              <a:rPr lang="en-US" sz="4070" b="1">
                <a:solidFill>
                  <a:srgbClr val="006CCD"/>
                </a:solidFill>
                <a:latin typeface="Raleway Bold"/>
                <a:ea typeface="Raleway Bold"/>
                <a:cs typeface="Raleway Bold"/>
                <a:sym typeface="Raleway Bold"/>
              </a:rPr>
              <a:t>OLAP MODEL</a:t>
            </a:r>
          </a:p>
        </p:txBody>
      </p:sp>
      <p:sp>
        <p:nvSpPr>
          <p:cNvPr id="12" name="TextBox 12"/>
          <p:cNvSpPr txBox="1"/>
          <p:nvPr/>
        </p:nvSpPr>
        <p:spPr>
          <a:xfrm>
            <a:off x="14214729" y="2239177"/>
            <a:ext cx="3307389" cy="787342"/>
          </a:xfrm>
          <a:prstGeom prst="rect">
            <a:avLst/>
          </a:prstGeom>
        </p:spPr>
        <p:txBody>
          <a:bodyPr lIns="0" tIns="0" rIns="0" bIns="0" rtlCol="0" anchor="t">
            <a:spAutoFit/>
          </a:bodyPr>
          <a:lstStyle/>
          <a:p>
            <a:pPr algn="r">
              <a:lnSpc>
                <a:spcPts val="6635"/>
              </a:lnSpc>
            </a:pPr>
            <a:r>
              <a:rPr lang="en-US" sz="4070" b="1">
                <a:solidFill>
                  <a:srgbClr val="006CCD"/>
                </a:solidFill>
                <a:latin typeface="Raleway Bold"/>
                <a:ea typeface="Raleway Bold"/>
                <a:cs typeface="Raleway Bold"/>
                <a:sym typeface="Raleway Bold"/>
              </a:rPr>
              <a:t>OLAP CUBE</a:t>
            </a:r>
          </a:p>
        </p:txBody>
      </p:sp>
      <p:grpSp>
        <p:nvGrpSpPr>
          <p:cNvPr id="13" name="Group 13"/>
          <p:cNvGrpSpPr/>
          <p:nvPr/>
        </p:nvGrpSpPr>
        <p:grpSpPr>
          <a:xfrm>
            <a:off x="1028700" y="1363281"/>
            <a:ext cx="882124" cy="209483"/>
            <a:chOff x="0" y="0"/>
            <a:chExt cx="232329" cy="55172"/>
          </a:xfrm>
        </p:grpSpPr>
        <p:sp>
          <p:nvSpPr>
            <p:cNvPr id="14" name="Freeform 14"/>
            <p:cNvSpPr/>
            <p:nvPr/>
          </p:nvSpPr>
          <p:spPr>
            <a:xfrm>
              <a:off x="0" y="0"/>
              <a:ext cx="232329" cy="55172"/>
            </a:xfrm>
            <a:custGeom>
              <a:avLst/>
              <a:gdLst/>
              <a:ahLst/>
              <a:cxnLst/>
              <a:rect l="l" t="t" r="r" b="b"/>
              <a:pathLst>
                <a:path w="232329" h="55172">
                  <a:moveTo>
                    <a:pt x="0" y="0"/>
                  </a:moveTo>
                  <a:lnTo>
                    <a:pt x="232329" y="0"/>
                  </a:lnTo>
                  <a:lnTo>
                    <a:pt x="232329" y="55172"/>
                  </a:lnTo>
                  <a:lnTo>
                    <a:pt x="0" y="55172"/>
                  </a:lnTo>
                  <a:close/>
                </a:path>
              </a:pathLst>
            </a:custGeom>
            <a:solidFill>
              <a:srgbClr val="2254C5"/>
            </a:solidFill>
          </p:spPr>
        </p:sp>
        <p:sp>
          <p:nvSpPr>
            <p:cNvPr id="15" name="TextBox 15"/>
            <p:cNvSpPr txBox="1"/>
            <p:nvPr/>
          </p:nvSpPr>
          <p:spPr>
            <a:xfrm>
              <a:off x="0" y="-38100"/>
              <a:ext cx="232329" cy="93272"/>
            </a:xfrm>
            <a:prstGeom prst="rect">
              <a:avLst/>
            </a:prstGeom>
          </p:spPr>
          <p:txBody>
            <a:bodyPr lIns="50800" tIns="50800" rIns="50800" bIns="50800" rtlCol="0" anchor="ctr"/>
            <a:lstStyle/>
            <a:p>
              <a:pPr algn="ctr">
                <a:lnSpc>
                  <a:spcPts val="2199"/>
                </a:lnSpc>
              </a:pPr>
              <a:endParaRPr/>
            </a:p>
          </p:txBody>
        </p:sp>
      </p:grpSp>
      <p:sp>
        <p:nvSpPr>
          <p:cNvPr id="16" name="TextBox 16"/>
          <p:cNvSpPr txBox="1"/>
          <p:nvPr/>
        </p:nvSpPr>
        <p:spPr>
          <a:xfrm>
            <a:off x="1028700" y="414386"/>
            <a:ext cx="7279027" cy="828904"/>
          </a:xfrm>
          <a:prstGeom prst="rect">
            <a:avLst/>
          </a:prstGeom>
        </p:spPr>
        <p:txBody>
          <a:bodyPr lIns="0" tIns="0" rIns="0" bIns="0" rtlCol="0" anchor="t">
            <a:spAutoFit/>
          </a:bodyPr>
          <a:lstStyle/>
          <a:p>
            <a:pPr algn="l">
              <a:lnSpc>
                <a:spcPts val="6034"/>
              </a:lnSpc>
            </a:pPr>
            <a:r>
              <a:rPr lang="en-US" sz="6780" b="1">
                <a:solidFill>
                  <a:srgbClr val="3E67C8"/>
                </a:solidFill>
                <a:latin typeface="Montserrat Bold"/>
                <a:ea typeface="Montserrat Bold"/>
                <a:cs typeface="Montserrat Bold"/>
                <a:sym typeface="Montserrat Bold"/>
              </a:rPr>
              <a:t>OLAP PROJECT</a:t>
            </a:r>
          </a:p>
        </p:txBody>
      </p:sp>
      <p:sp>
        <p:nvSpPr>
          <p:cNvPr id="17" name="Freeform 17"/>
          <p:cNvSpPr/>
          <p:nvPr/>
        </p:nvSpPr>
        <p:spPr>
          <a:xfrm>
            <a:off x="14699066" y="9745423"/>
            <a:ext cx="3432095" cy="349450"/>
          </a:xfrm>
          <a:custGeom>
            <a:avLst/>
            <a:gdLst/>
            <a:ahLst/>
            <a:cxnLst/>
            <a:rect l="l" t="t" r="r" b="b"/>
            <a:pathLst>
              <a:path w="3432095" h="349450">
                <a:moveTo>
                  <a:pt x="0" y="0"/>
                </a:moveTo>
                <a:lnTo>
                  <a:pt x="3432094" y="0"/>
                </a:lnTo>
                <a:lnTo>
                  <a:pt x="3432094" y="349450"/>
                </a:lnTo>
                <a:lnTo>
                  <a:pt x="0" y="34945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8" name="TextBox 18"/>
          <p:cNvSpPr txBox="1"/>
          <p:nvPr/>
        </p:nvSpPr>
        <p:spPr>
          <a:xfrm>
            <a:off x="15759634" y="9742490"/>
            <a:ext cx="1561010" cy="307690"/>
          </a:xfrm>
          <a:prstGeom prst="rect">
            <a:avLst/>
          </a:prstGeom>
        </p:spPr>
        <p:txBody>
          <a:bodyPr lIns="0" tIns="0" rIns="0" bIns="0" rtlCol="0" anchor="t">
            <a:spAutoFit/>
          </a:bodyPr>
          <a:lstStyle/>
          <a:p>
            <a:pPr algn="l">
              <a:lnSpc>
                <a:spcPts val="2468"/>
              </a:lnSpc>
            </a:pPr>
            <a:r>
              <a:rPr lang="en-US" sz="1763" b="1">
                <a:solidFill>
                  <a:srgbClr val="FFFFFF"/>
                </a:solidFill>
                <a:latin typeface="Poppins Semi-Bold"/>
                <a:ea typeface="Poppins Semi-Bold"/>
                <a:cs typeface="Poppins Semi-Bold"/>
                <a:sym typeface="Poppins Semi-Bold"/>
              </a:rPr>
              <a:t>Hiền Thương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1158456" y="-498943"/>
            <a:ext cx="5006095" cy="12491058"/>
            <a:chOff x="0" y="0"/>
            <a:chExt cx="1472501" cy="3674141"/>
          </a:xfrm>
        </p:grpSpPr>
        <p:sp>
          <p:nvSpPr>
            <p:cNvPr id="4" name="Freeform 4"/>
            <p:cNvSpPr/>
            <p:nvPr/>
          </p:nvSpPr>
          <p:spPr>
            <a:xfrm>
              <a:off x="0" y="0"/>
              <a:ext cx="1472501" cy="3674141"/>
            </a:xfrm>
            <a:custGeom>
              <a:avLst/>
              <a:gdLst/>
              <a:ahLst/>
              <a:cxnLst/>
              <a:rect l="l" t="t" r="r" b="b"/>
              <a:pathLst>
                <a:path w="1472501" h="3674141">
                  <a:moveTo>
                    <a:pt x="0" y="0"/>
                  </a:moveTo>
                  <a:lnTo>
                    <a:pt x="1472501" y="0"/>
                  </a:lnTo>
                  <a:lnTo>
                    <a:pt x="1472501" y="3674141"/>
                  </a:lnTo>
                  <a:lnTo>
                    <a:pt x="0" y="3674141"/>
                  </a:lnTo>
                  <a:close/>
                </a:path>
              </a:pathLst>
            </a:custGeom>
            <a:solidFill>
              <a:srgbClr val="006CCD"/>
            </a:solidFill>
          </p:spPr>
        </p:sp>
        <p:sp>
          <p:nvSpPr>
            <p:cNvPr id="5" name="TextBox 5"/>
            <p:cNvSpPr txBox="1"/>
            <p:nvPr/>
          </p:nvSpPr>
          <p:spPr>
            <a:xfrm>
              <a:off x="0" y="-38100"/>
              <a:ext cx="1472501" cy="3712241"/>
            </a:xfrm>
            <a:prstGeom prst="rect">
              <a:avLst/>
            </a:prstGeom>
          </p:spPr>
          <p:txBody>
            <a:bodyPr lIns="50800" tIns="50800" rIns="50800" bIns="50800" rtlCol="0" anchor="ctr"/>
            <a:lstStyle/>
            <a:p>
              <a:pPr algn="ctr">
                <a:lnSpc>
                  <a:spcPts val="2199"/>
                </a:lnSpc>
              </a:pPr>
              <a:endParaRPr/>
            </a:p>
          </p:txBody>
        </p:sp>
      </p:grpSp>
      <p:grpSp>
        <p:nvGrpSpPr>
          <p:cNvPr id="6" name="Group 6"/>
          <p:cNvGrpSpPr/>
          <p:nvPr/>
        </p:nvGrpSpPr>
        <p:grpSpPr>
          <a:xfrm>
            <a:off x="1899374" y="873772"/>
            <a:ext cx="15065643" cy="8539457"/>
            <a:chOff x="0" y="0"/>
            <a:chExt cx="1815211" cy="1028892"/>
          </a:xfrm>
        </p:grpSpPr>
        <p:sp>
          <p:nvSpPr>
            <p:cNvPr id="7" name="Freeform 7"/>
            <p:cNvSpPr/>
            <p:nvPr/>
          </p:nvSpPr>
          <p:spPr>
            <a:xfrm>
              <a:off x="0" y="0"/>
              <a:ext cx="1815211" cy="1028892"/>
            </a:xfrm>
            <a:custGeom>
              <a:avLst/>
              <a:gdLst/>
              <a:ahLst/>
              <a:cxnLst/>
              <a:rect l="l" t="t" r="r" b="b"/>
              <a:pathLst>
                <a:path w="1815211" h="1028892">
                  <a:moveTo>
                    <a:pt x="0" y="0"/>
                  </a:moveTo>
                  <a:lnTo>
                    <a:pt x="1815211" y="0"/>
                  </a:lnTo>
                  <a:lnTo>
                    <a:pt x="1815211" y="1028892"/>
                  </a:lnTo>
                  <a:lnTo>
                    <a:pt x="0" y="1028892"/>
                  </a:lnTo>
                  <a:close/>
                </a:path>
              </a:pathLst>
            </a:custGeom>
            <a:solidFill>
              <a:srgbClr val="F1F1F1"/>
            </a:solidFill>
          </p:spPr>
        </p:sp>
        <p:sp>
          <p:nvSpPr>
            <p:cNvPr id="8" name="TextBox 8"/>
            <p:cNvSpPr txBox="1"/>
            <p:nvPr/>
          </p:nvSpPr>
          <p:spPr>
            <a:xfrm>
              <a:off x="0" y="-38100"/>
              <a:ext cx="1815211" cy="1066992"/>
            </a:xfrm>
            <a:prstGeom prst="rect">
              <a:avLst/>
            </a:prstGeom>
          </p:spPr>
          <p:txBody>
            <a:bodyPr lIns="50800" tIns="50800" rIns="50800" bIns="50800" rtlCol="0" anchor="ctr"/>
            <a:lstStyle/>
            <a:p>
              <a:pPr algn="ctr">
                <a:lnSpc>
                  <a:spcPts val="2199"/>
                </a:lnSpc>
              </a:pPr>
              <a:endParaRPr/>
            </a:p>
          </p:txBody>
        </p:sp>
      </p:grpSp>
      <p:grpSp>
        <p:nvGrpSpPr>
          <p:cNvPr id="9" name="Group 9"/>
          <p:cNvGrpSpPr/>
          <p:nvPr/>
        </p:nvGrpSpPr>
        <p:grpSpPr>
          <a:xfrm>
            <a:off x="17163804" y="0"/>
            <a:ext cx="1124196" cy="873772"/>
            <a:chOff x="0" y="0"/>
            <a:chExt cx="156682" cy="121780"/>
          </a:xfrm>
        </p:grpSpPr>
        <p:sp>
          <p:nvSpPr>
            <p:cNvPr id="10" name="Freeform 10"/>
            <p:cNvSpPr/>
            <p:nvPr/>
          </p:nvSpPr>
          <p:spPr>
            <a:xfrm>
              <a:off x="0" y="0"/>
              <a:ext cx="156682" cy="121780"/>
            </a:xfrm>
            <a:custGeom>
              <a:avLst/>
              <a:gdLst/>
              <a:ahLst/>
              <a:cxnLst/>
              <a:rect l="l" t="t" r="r" b="b"/>
              <a:pathLst>
                <a:path w="156682" h="121780">
                  <a:moveTo>
                    <a:pt x="0" y="0"/>
                  </a:moveTo>
                  <a:lnTo>
                    <a:pt x="156682" y="0"/>
                  </a:lnTo>
                  <a:lnTo>
                    <a:pt x="156682" y="121780"/>
                  </a:lnTo>
                  <a:lnTo>
                    <a:pt x="0" y="121780"/>
                  </a:lnTo>
                  <a:close/>
                </a:path>
              </a:pathLst>
            </a:custGeom>
            <a:solidFill>
              <a:srgbClr val="2254C5"/>
            </a:solidFill>
          </p:spPr>
        </p:sp>
        <p:sp>
          <p:nvSpPr>
            <p:cNvPr id="11" name="TextBox 11"/>
            <p:cNvSpPr txBox="1"/>
            <p:nvPr/>
          </p:nvSpPr>
          <p:spPr>
            <a:xfrm>
              <a:off x="0" y="-38100"/>
              <a:ext cx="156682" cy="159880"/>
            </a:xfrm>
            <a:prstGeom prst="rect">
              <a:avLst/>
            </a:prstGeom>
          </p:spPr>
          <p:txBody>
            <a:bodyPr lIns="50800" tIns="50800" rIns="50800" bIns="50800" rtlCol="0" anchor="ctr"/>
            <a:lstStyle/>
            <a:p>
              <a:pPr algn="ctr">
                <a:lnSpc>
                  <a:spcPts val="2199"/>
                </a:lnSpc>
              </a:pPr>
              <a:endParaRPr/>
            </a:p>
          </p:txBody>
        </p:sp>
      </p:grpSp>
      <p:grpSp>
        <p:nvGrpSpPr>
          <p:cNvPr id="12" name="Group 12"/>
          <p:cNvGrpSpPr/>
          <p:nvPr/>
        </p:nvGrpSpPr>
        <p:grpSpPr>
          <a:xfrm>
            <a:off x="2232592" y="2278165"/>
            <a:ext cx="882124" cy="209483"/>
            <a:chOff x="0" y="0"/>
            <a:chExt cx="232329" cy="55172"/>
          </a:xfrm>
        </p:grpSpPr>
        <p:sp>
          <p:nvSpPr>
            <p:cNvPr id="13" name="Freeform 13"/>
            <p:cNvSpPr/>
            <p:nvPr/>
          </p:nvSpPr>
          <p:spPr>
            <a:xfrm>
              <a:off x="0" y="0"/>
              <a:ext cx="232329" cy="55172"/>
            </a:xfrm>
            <a:custGeom>
              <a:avLst/>
              <a:gdLst/>
              <a:ahLst/>
              <a:cxnLst/>
              <a:rect l="l" t="t" r="r" b="b"/>
              <a:pathLst>
                <a:path w="232329" h="55172">
                  <a:moveTo>
                    <a:pt x="0" y="0"/>
                  </a:moveTo>
                  <a:lnTo>
                    <a:pt x="232329" y="0"/>
                  </a:lnTo>
                  <a:lnTo>
                    <a:pt x="232329" y="55172"/>
                  </a:lnTo>
                  <a:lnTo>
                    <a:pt x="0" y="55172"/>
                  </a:lnTo>
                  <a:close/>
                </a:path>
              </a:pathLst>
            </a:custGeom>
            <a:solidFill>
              <a:srgbClr val="2254C5"/>
            </a:solidFill>
          </p:spPr>
        </p:sp>
        <p:sp>
          <p:nvSpPr>
            <p:cNvPr id="14" name="TextBox 14"/>
            <p:cNvSpPr txBox="1"/>
            <p:nvPr/>
          </p:nvSpPr>
          <p:spPr>
            <a:xfrm>
              <a:off x="0" y="-38100"/>
              <a:ext cx="232329" cy="93272"/>
            </a:xfrm>
            <a:prstGeom prst="rect">
              <a:avLst/>
            </a:prstGeom>
          </p:spPr>
          <p:txBody>
            <a:bodyPr lIns="50800" tIns="50800" rIns="50800" bIns="50800" rtlCol="0" anchor="ctr"/>
            <a:lstStyle/>
            <a:p>
              <a:pPr algn="ctr">
                <a:lnSpc>
                  <a:spcPts val="2199"/>
                </a:lnSpc>
              </a:pPr>
              <a:endParaRPr/>
            </a:p>
          </p:txBody>
        </p:sp>
      </p:grpSp>
      <p:graphicFrame>
        <p:nvGraphicFramePr>
          <p:cNvPr id="15" name="Table 15"/>
          <p:cNvGraphicFramePr>
            <a:graphicFrameLocks noGrp="1"/>
          </p:cNvGraphicFramePr>
          <p:nvPr/>
        </p:nvGraphicFramePr>
        <p:xfrm>
          <a:off x="2291473" y="3111971"/>
          <a:ext cx="14281446" cy="5657848"/>
        </p:xfrm>
        <a:graphic>
          <a:graphicData uri="http://schemas.openxmlformats.org/drawingml/2006/table">
            <a:tbl>
              <a:tblPr/>
              <a:tblGrid>
                <a:gridCol w="3440941">
                  <a:extLst>
                    <a:ext uri="{9D8B030D-6E8A-4147-A177-3AD203B41FA5}">
                      <a16:colId xmlns:a16="http://schemas.microsoft.com/office/drawing/2014/main" val="20000"/>
                    </a:ext>
                  </a:extLst>
                </a:gridCol>
                <a:gridCol w="9036818">
                  <a:extLst>
                    <a:ext uri="{9D8B030D-6E8A-4147-A177-3AD203B41FA5}">
                      <a16:colId xmlns:a16="http://schemas.microsoft.com/office/drawing/2014/main" val="20001"/>
                    </a:ext>
                  </a:extLst>
                </a:gridCol>
                <a:gridCol w="1803687">
                  <a:extLst>
                    <a:ext uri="{9D8B030D-6E8A-4147-A177-3AD203B41FA5}">
                      <a16:colId xmlns:a16="http://schemas.microsoft.com/office/drawing/2014/main" val="20002"/>
                    </a:ext>
                  </a:extLst>
                </a:gridCol>
              </a:tblGrid>
              <a:tr h="1022618">
                <a:tc>
                  <a:txBody>
                    <a:bodyPr/>
                    <a:lstStyle/>
                    <a:p>
                      <a:pPr algn="ctr">
                        <a:lnSpc>
                          <a:spcPts val="2619"/>
                        </a:lnSpc>
                        <a:defRPr/>
                      </a:pPr>
                      <a:r>
                        <a:rPr lang="en-US" sz="1870" b="1">
                          <a:solidFill>
                            <a:srgbClr val="FFFFFF"/>
                          </a:solidFill>
                          <a:latin typeface="Raleway Bold"/>
                          <a:ea typeface="Raleway Bold"/>
                          <a:cs typeface="Raleway Bold"/>
                          <a:sym typeface="Raleway Bold"/>
                        </a:rPr>
                        <a:t>HỌ VÀ TÊN THÀNH VIÊN</a:t>
                      </a:r>
                      <a:endParaRPr lang="en-US" sz="1100"/>
                    </a:p>
                  </a:txBody>
                  <a:tcPr marL="190500" marR="190500" marT="190500" marB="190500" anchor="ctr">
                    <a:lnL w="19050" cap="flat" cmpd="sng" algn="ctr">
                      <a:solidFill>
                        <a:srgbClr val="3E67C8"/>
                      </a:solidFill>
                      <a:prstDash val="solid"/>
                      <a:round/>
                      <a:headEnd type="none" w="med" len="med"/>
                      <a:tailEnd type="none" w="med" len="med"/>
                    </a:lnL>
                    <a:lnR w="19050" cap="flat" cmpd="sng" algn="ctr">
                      <a:solidFill>
                        <a:srgbClr val="3E67C8"/>
                      </a:solidFill>
                      <a:prstDash val="solid"/>
                      <a:round/>
                      <a:headEnd type="none" w="med" len="med"/>
                      <a:tailEnd type="none" w="med" len="med"/>
                    </a:lnR>
                    <a:lnT w="19050" cap="flat" cmpd="sng" algn="ctr">
                      <a:solidFill>
                        <a:srgbClr val="3E67C8"/>
                      </a:solidFill>
                      <a:prstDash val="solid"/>
                      <a:round/>
                      <a:headEnd type="none" w="med" len="med"/>
                      <a:tailEnd type="none" w="med" len="med"/>
                    </a:lnT>
                    <a:lnB w="19050" cap="flat" cmpd="sng" algn="ctr">
                      <a:solidFill>
                        <a:srgbClr val="3E67C8"/>
                      </a:solidFill>
                      <a:prstDash val="solid"/>
                      <a:round/>
                      <a:headEnd type="none" w="med" len="med"/>
                      <a:tailEnd type="none" w="med" len="med"/>
                    </a:lnB>
                    <a:solidFill>
                      <a:srgbClr val="00569E"/>
                    </a:solidFill>
                  </a:tcPr>
                </a:tc>
                <a:tc>
                  <a:txBody>
                    <a:bodyPr/>
                    <a:lstStyle/>
                    <a:p>
                      <a:pPr algn="ctr">
                        <a:lnSpc>
                          <a:spcPts val="2619"/>
                        </a:lnSpc>
                        <a:defRPr/>
                      </a:pPr>
                      <a:r>
                        <a:rPr lang="en-US" sz="1870" b="1">
                          <a:solidFill>
                            <a:srgbClr val="FFFFFF"/>
                          </a:solidFill>
                          <a:latin typeface="Raleway Bold"/>
                          <a:ea typeface="Raleway Bold"/>
                          <a:cs typeface="Raleway Bold"/>
                          <a:sym typeface="Raleway Bold"/>
                        </a:rPr>
                        <a:t>PHÂN CÔNG CÔNG VIỆC</a:t>
                      </a:r>
                      <a:endParaRPr lang="en-US" sz="1100"/>
                    </a:p>
                  </a:txBody>
                  <a:tcPr marL="190500" marR="190500" marT="190500" marB="190500" anchor="ctr">
                    <a:lnL w="19050" cap="flat" cmpd="sng" algn="ctr">
                      <a:solidFill>
                        <a:srgbClr val="3E67C8"/>
                      </a:solidFill>
                      <a:prstDash val="solid"/>
                      <a:round/>
                      <a:headEnd type="none" w="med" len="med"/>
                      <a:tailEnd type="none" w="med" len="med"/>
                    </a:lnL>
                    <a:lnR w="19050" cap="flat" cmpd="sng" algn="ctr">
                      <a:solidFill>
                        <a:srgbClr val="3E67C8"/>
                      </a:solidFill>
                      <a:prstDash val="solid"/>
                      <a:round/>
                      <a:headEnd type="none" w="med" len="med"/>
                      <a:tailEnd type="none" w="med" len="med"/>
                    </a:lnR>
                    <a:lnT w="19050" cap="flat" cmpd="sng" algn="ctr">
                      <a:solidFill>
                        <a:srgbClr val="3E67C8"/>
                      </a:solidFill>
                      <a:prstDash val="solid"/>
                      <a:round/>
                      <a:headEnd type="none" w="med" len="med"/>
                      <a:tailEnd type="none" w="med" len="med"/>
                    </a:lnT>
                    <a:lnB w="19050" cap="flat" cmpd="sng" algn="ctr">
                      <a:solidFill>
                        <a:srgbClr val="3E67C8"/>
                      </a:solidFill>
                      <a:prstDash val="solid"/>
                      <a:round/>
                      <a:headEnd type="none" w="med" len="med"/>
                      <a:tailEnd type="none" w="med" len="med"/>
                    </a:lnB>
                    <a:solidFill>
                      <a:srgbClr val="00569E"/>
                    </a:solidFill>
                  </a:tcPr>
                </a:tc>
                <a:tc>
                  <a:txBody>
                    <a:bodyPr/>
                    <a:lstStyle/>
                    <a:p>
                      <a:pPr algn="ctr">
                        <a:lnSpc>
                          <a:spcPts val="2619"/>
                        </a:lnSpc>
                        <a:defRPr/>
                      </a:pPr>
                      <a:r>
                        <a:rPr lang="en-US" sz="1870" b="1">
                          <a:solidFill>
                            <a:srgbClr val="FFFFFF"/>
                          </a:solidFill>
                          <a:latin typeface="Raleway Bold"/>
                          <a:ea typeface="Raleway Bold"/>
                          <a:cs typeface="Raleway Bold"/>
                          <a:sym typeface="Raleway Bold"/>
                        </a:rPr>
                        <a:t>ĐÁNH GIÁ</a:t>
                      </a:r>
                      <a:endParaRPr lang="en-US" sz="1100"/>
                    </a:p>
                  </a:txBody>
                  <a:tcPr marL="190500" marR="190500" marT="190500" marB="190500" anchor="ctr">
                    <a:lnL w="19050" cap="flat" cmpd="sng" algn="ctr">
                      <a:solidFill>
                        <a:srgbClr val="3E67C8"/>
                      </a:solidFill>
                      <a:prstDash val="solid"/>
                      <a:round/>
                      <a:headEnd type="none" w="med" len="med"/>
                      <a:tailEnd type="none" w="med" len="med"/>
                    </a:lnL>
                    <a:lnR w="19050" cap="flat" cmpd="sng" algn="ctr">
                      <a:solidFill>
                        <a:srgbClr val="3E67C8"/>
                      </a:solidFill>
                      <a:prstDash val="solid"/>
                      <a:round/>
                      <a:headEnd type="none" w="med" len="med"/>
                      <a:tailEnd type="none" w="med" len="med"/>
                    </a:lnR>
                    <a:lnT w="19050" cap="flat" cmpd="sng" algn="ctr">
                      <a:solidFill>
                        <a:srgbClr val="3E67C8"/>
                      </a:solidFill>
                      <a:prstDash val="solid"/>
                      <a:round/>
                      <a:headEnd type="none" w="med" len="med"/>
                      <a:tailEnd type="none" w="med" len="med"/>
                    </a:lnT>
                    <a:lnB w="19050" cap="flat" cmpd="sng" algn="ctr">
                      <a:solidFill>
                        <a:srgbClr val="3E67C8"/>
                      </a:solidFill>
                      <a:prstDash val="solid"/>
                      <a:round/>
                      <a:headEnd type="none" w="med" len="med"/>
                      <a:tailEnd type="none" w="med" len="med"/>
                    </a:lnB>
                    <a:solidFill>
                      <a:srgbClr val="00569E"/>
                    </a:solidFill>
                  </a:tcPr>
                </a:tc>
                <a:extLst>
                  <a:ext uri="{0D108BD9-81ED-4DB2-BD59-A6C34878D82A}">
                    <a16:rowId xmlns:a16="http://schemas.microsoft.com/office/drawing/2014/main" val="10000"/>
                  </a:ext>
                </a:extLst>
              </a:tr>
              <a:tr h="927046">
                <a:tc>
                  <a:txBody>
                    <a:bodyPr/>
                    <a:lstStyle/>
                    <a:p>
                      <a:pPr algn="ctr">
                        <a:lnSpc>
                          <a:spcPts val="2940"/>
                        </a:lnSpc>
                        <a:defRPr/>
                      </a:pPr>
                      <a:r>
                        <a:rPr lang="en-US" sz="2100" b="1">
                          <a:solidFill>
                            <a:srgbClr val="006CCD"/>
                          </a:solidFill>
                          <a:latin typeface="Raleway Bold"/>
                          <a:ea typeface="Raleway Bold"/>
                          <a:cs typeface="Raleway Bold"/>
                          <a:sym typeface="Raleway Bold"/>
                        </a:rPr>
                        <a:t>Nguyễn Hoàng</a:t>
                      </a:r>
                      <a:endParaRPr lang="en-US" sz="1100"/>
                    </a:p>
                  </a:txBody>
                  <a:tcPr marL="190500" marR="190500" marT="190500" marB="190500" anchor="ctr">
                    <a:lnL w="19050" cap="flat" cmpd="sng" algn="ctr">
                      <a:solidFill>
                        <a:srgbClr val="3E67C8"/>
                      </a:solidFill>
                      <a:prstDash val="solid"/>
                      <a:round/>
                      <a:headEnd type="none" w="med" len="med"/>
                      <a:tailEnd type="none" w="med" len="med"/>
                    </a:lnL>
                    <a:lnR w="19050" cap="flat" cmpd="sng" algn="ctr">
                      <a:solidFill>
                        <a:srgbClr val="3E67C8"/>
                      </a:solidFill>
                      <a:prstDash val="solid"/>
                      <a:round/>
                      <a:headEnd type="none" w="med" len="med"/>
                      <a:tailEnd type="none" w="med" len="med"/>
                    </a:lnR>
                    <a:lnT w="19050" cap="flat" cmpd="sng" algn="ctr">
                      <a:solidFill>
                        <a:srgbClr val="3E67C8"/>
                      </a:solidFill>
                      <a:prstDash val="solid"/>
                      <a:round/>
                      <a:headEnd type="none" w="med" len="med"/>
                      <a:tailEnd type="none" w="med" len="med"/>
                    </a:lnT>
                    <a:lnB w="19050" cap="flat" cmpd="sng" algn="ctr">
                      <a:solidFill>
                        <a:srgbClr val="3E67C8"/>
                      </a:solidFill>
                      <a:prstDash val="solid"/>
                      <a:round/>
                      <a:headEnd type="none" w="med" len="med"/>
                      <a:tailEnd type="none" w="med" len="med"/>
                    </a:lnB>
                  </a:tcPr>
                </a:tc>
                <a:tc>
                  <a:txBody>
                    <a:bodyPr/>
                    <a:lstStyle/>
                    <a:p>
                      <a:pPr algn="ctr">
                        <a:lnSpc>
                          <a:spcPts val="2800"/>
                        </a:lnSpc>
                        <a:defRPr/>
                      </a:pPr>
                      <a:r>
                        <a:rPr lang="en-US" sz="2000" b="1">
                          <a:solidFill>
                            <a:srgbClr val="006CCD"/>
                          </a:solidFill>
                          <a:latin typeface="Raleway Bold"/>
                          <a:ea typeface="Raleway Bold"/>
                          <a:cs typeface="Raleway Bold"/>
                          <a:sym typeface="Raleway Bold"/>
                        </a:rPr>
                        <a:t>Phân tích dữ liệu, thực hiện ETL, OLAP, MDX, Dashboard, thiết kế slide</a:t>
                      </a:r>
                      <a:endParaRPr lang="en-US" sz="1100"/>
                    </a:p>
                  </a:txBody>
                  <a:tcPr marL="190500" marR="190500" marT="190500" marB="190500" anchor="ctr">
                    <a:lnL w="19050" cap="flat" cmpd="sng" algn="ctr">
                      <a:solidFill>
                        <a:srgbClr val="3E67C8"/>
                      </a:solidFill>
                      <a:prstDash val="solid"/>
                      <a:round/>
                      <a:headEnd type="none" w="med" len="med"/>
                      <a:tailEnd type="none" w="med" len="med"/>
                    </a:lnL>
                    <a:lnR w="19050" cap="flat" cmpd="sng" algn="ctr">
                      <a:solidFill>
                        <a:srgbClr val="3E67C8"/>
                      </a:solidFill>
                      <a:prstDash val="solid"/>
                      <a:round/>
                      <a:headEnd type="none" w="med" len="med"/>
                      <a:tailEnd type="none" w="med" len="med"/>
                    </a:lnR>
                    <a:lnT w="19050" cap="flat" cmpd="sng" algn="ctr">
                      <a:solidFill>
                        <a:srgbClr val="3E67C8"/>
                      </a:solidFill>
                      <a:prstDash val="solid"/>
                      <a:round/>
                      <a:headEnd type="none" w="med" len="med"/>
                      <a:tailEnd type="none" w="med" len="med"/>
                    </a:lnT>
                    <a:lnB w="19050" cap="flat" cmpd="sng" algn="ctr">
                      <a:solidFill>
                        <a:srgbClr val="3E67C8"/>
                      </a:solidFill>
                      <a:prstDash val="solid"/>
                      <a:round/>
                      <a:headEnd type="none" w="med" len="med"/>
                      <a:tailEnd type="none" w="med" len="med"/>
                    </a:lnB>
                  </a:tcPr>
                </a:tc>
                <a:tc>
                  <a:txBody>
                    <a:bodyPr/>
                    <a:lstStyle/>
                    <a:p>
                      <a:pPr algn="ctr">
                        <a:lnSpc>
                          <a:spcPts val="2940"/>
                        </a:lnSpc>
                        <a:defRPr/>
                      </a:pPr>
                      <a:r>
                        <a:rPr lang="en-US" sz="2100" b="1">
                          <a:solidFill>
                            <a:srgbClr val="006CCD"/>
                          </a:solidFill>
                          <a:latin typeface="Poppins Bold"/>
                          <a:ea typeface="Poppins Bold"/>
                          <a:cs typeface="Poppins Bold"/>
                          <a:sym typeface="Poppins Bold"/>
                        </a:rPr>
                        <a:t>20%</a:t>
                      </a:r>
                      <a:endParaRPr lang="en-US" sz="1100"/>
                    </a:p>
                  </a:txBody>
                  <a:tcPr marL="190500" marR="190500" marT="190500" marB="190500" anchor="ctr">
                    <a:lnL w="19050" cap="flat" cmpd="sng" algn="ctr">
                      <a:solidFill>
                        <a:srgbClr val="3E67C8"/>
                      </a:solidFill>
                      <a:prstDash val="solid"/>
                      <a:round/>
                      <a:headEnd type="none" w="med" len="med"/>
                      <a:tailEnd type="none" w="med" len="med"/>
                    </a:lnL>
                    <a:lnR w="19050" cap="flat" cmpd="sng" algn="ctr">
                      <a:solidFill>
                        <a:srgbClr val="3E67C8"/>
                      </a:solidFill>
                      <a:prstDash val="solid"/>
                      <a:round/>
                      <a:headEnd type="none" w="med" len="med"/>
                      <a:tailEnd type="none" w="med" len="med"/>
                    </a:lnR>
                    <a:lnT w="19050" cap="flat" cmpd="sng" algn="ctr">
                      <a:solidFill>
                        <a:srgbClr val="3E67C8"/>
                      </a:solidFill>
                      <a:prstDash val="solid"/>
                      <a:round/>
                      <a:headEnd type="none" w="med" len="med"/>
                      <a:tailEnd type="none" w="med" len="med"/>
                    </a:lnT>
                    <a:lnB w="19050" cap="flat" cmpd="sng" algn="ctr">
                      <a:solidFill>
                        <a:srgbClr val="3E67C8"/>
                      </a:solidFill>
                      <a:prstDash val="solid"/>
                      <a:round/>
                      <a:headEnd type="none" w="med" len="med"/>
                      <a:tailEnd type="none" w="med" len="med"/>
                    </a:lnB>
                  </a:tcPr>
                </a:tc>
                <a:extLst>
                  <a:ext uri="{0D108BD9-81ED-4DB2-BD59-A6C34878D82A}">
                    <a16:rowId xmlns:a16="http://schemas.microsoft.com/office/drawing/2014/main" val="10001"/>
                  </a:ext>
                </a:extLst>
              </a:tr>
              <a:tr h="927046">
                <a:tc>
                  <a:txBody>
                    <a:bodyPr/>
                    <a:lstStyle/>
                    <a:p>
                      <a:pPr algn="ctr">
                        <a:lnSpc>
                          <a:spcPts val="2940"/>
                        </a:lnSpc>
                        <a:defRPr/>
                      </a:pPr>
                      <a:r>
                        <a:rPr lang="en-US" sz="2100" b="1">
                          <a:solidFill>
                            <a:srgbClr val="006CCD"/>
                          </a:solidFill>
                          <a:latin typeface="Raleway Bold"/>
                          <a:ea typeface="Raleway Bold"/>
                          <a:cs typeface="Raleway Bold"/>
                          <a:sym typeface="Raleway Bold"/>
                        </a:rPr>
                        <a:t>Phạm Thái Quỳnh Oanh</a:t>
                      </a:r>
                      <a:endParaRPr lang="en-US" sz="1100"/>
                    </a:p>
                  </a:txBody>
                  <a:tcPr marL="190500" marR="190500" marT="190500" marB="190500" anchor="ctr">
                    <a:lnL w="19050" cap="flat" cmpd="sng" algn="ctr">
                      <a:solidFill>
                        <a:srgbClr val="3E67C8"/>
                      </a:solidFill>
                      <a:prstDash val="solid"/>
                      <a:round/>
                      <a:headEnd type="none" w="med" len="med"/>
                      <a:tailEnd type="none" w="med" len="med"/>
                    </a:lnL>
                    <a:lnR w="19050" cap="flat" cmpd="sng" algn="ctr">
                      <a:solidFill>
                        <a:srgbClr val="3E67C8"/>
                      </a:solidFill>
                      <a:prstDash val="solid"/>
                      <a:round/>
                      <a:headEnd type="none" w="med" len="med"/>
                      <a:tailEnd type="none" w="med" len="med"/>
                    </a:lnR>
                    <a:lnT w="19050" cap="flat" cmpd="sng" algn="ctr">
                      <a:solidFill>
                        <a:srgbClr val="3E67C8"/>
                      </a:solidFill>
                      <a:prstDash val="solid"/>
                      <a:round/>
                      <a:headEnd type="none" w="med" len="med"/>
                      <a:tailEnd type="none" w="med" len="med"/>
                    </a:lnT>
                    <a:lnB w="19050" cap="flat" cmpd="sng" algn="ctr">
                      <a:solidFill>
                        <a:srgbClr val="3E67C8"/>
                      </a:solidFill>
                      <a:prstDash val="solid"/>
                      <a:round/>
                      <a:headEnd type="none" w="med" len="med"/>
                      <a:tailEnd type="none" w="med" len="med"/>
                    </a:lnB>
                  </a:tcPr>
                </a:tc>
                <a:tc>
                  <a:txBody>
                    <a:bodyPr/>
                    <a:lstStyle/>
                    <a:p>
                      <a:pPr algn="ctr">
                        <a:lnSpc>
                          <a:spcPts val="2800"/>
                        </a:lnSpc>
                        <a:defRPr/>
                      </a:pPr>
                      <a:r>
                        <a:rPr lang="en-US" sz="2000" b="1">
                          <a:solidFill>
                            <a:srgbClr val="006CCD"/>
                          </a:solidFill>
                          <a:latin typeface="Raleway Bold"/>
                          <a:ea typeface="Raleway Bold"/>
                          <a:cs typeface="Raleway Bold"/>
                          <a:sym typeface="Raleway Bold"/>
                        </a:rPr>
                        <a:t>Phân tích dữ liệu, thực hiện ETL, OLAP, MDX, Dashboard, thiết kế slide</a:t>
                      </a:r>
                      <a:endParaRPr lang="en-US" sz="1100"/>
                    </a:p>
                  </a:txBody>
                  <a:tcPr marL="190500" marR="190500" marT="190500" marB="190500" anchor="ctr">
                    <a:lnL w="19050" cap="flat" cmpd="sng" algn="ctr">
                      <a:solidFill>
                        <a:srgbClr val="3E67C8"/>
                      </a:solidFill>
                      <a:prstDash val="solid"/>
                      <a:round/>
                      <a:headEnd type="none" w="med" len="med"/>
                      <a:tailEnd type="none" w="med" len="med"/>
                    </a:lnL>
                    <a:lnR w="19050" cap="flat" cmpd="sng" algn="ctr">
                      <a:solidFill>
                        <a:srgbClr val="3E67C8"/>
                      </a:solidFill>
                      <a:prstDash val="solid"/>
                      <a:round/>
                      <a:headEnd type="none" w="med" len="med"/>
                      <a:tailEnd type="none" w="med" len="med"/>
                    </a:lnR>
                    <a:lnT w="19050" cap="flat" cmpd="sng" algn="ctr">
                      <a:solidFill>
                        <a:srgbClr val="3E67C8"/>
                      </a:solidFill>
                      <a:prstDash val="solid"/>
                      <a:round/>
                      <a:headEnd type="none" w="med" len="med"/>
                      <a:tailEnd type="none" w="med" len="med"/>
                    </a:lnT>
                    <a:lnB w="19050" cap="flat" cmpd="sng" algn="ctr">
                      <a:solidFill>
                        <a:srgbClr val="3E67C8"/>
                      </a:solidFill>
                      <a:prstDash val="solid"/>
                      <a:round/>
                      <a:headEnd type="none" w="med" len="med"/>
                      <a:tailEnd type="none" w="med" len="med"/>
                    </a:lnB>
                  </a:tcPr>
                </a:tc>
                <a:tc>
                  <a:txBody>
                    <a:bodyPr/>
                    <a:lstStyle/>
                    <a:p>
                      <a:pPr algn="ctr">
                        <a:lnSpc>
                          <a:spcPts val="2940"/>
                        </a:lnSpc>
                        <a:defRPr/>
                      </a:pPr>
                      <a:r>
                        <a:rPr lang="en-US" sz="2100" b="1">
                          <a:solidFill>
                            <a:srgbClr val="006CCD"/>
                          </a:solidFill>
                          <a:latin typeface="Poppins Bold"/>
                          <a:ea typeface="Poppins Bold"/>
                          <a:cs typeface="Poppins Bold"/>
                          <a:sym typeface="Poppins Bold"/>
                        </a:rPr>
                        <a:t>20%</a:t>
                      </a:r>
                      <a:endParaRPr lang="en-US" sz="1100"/>
                    </a:p>
                  </a:txBody>
                  <a:tcPr marL="190500" marR="190500" marT="190500" marB="190500" anchor="ctr">
                    <a:lnL w="19050" cap="flat" cmpd="sng" algn="ctr">
                      <a:solidFill>
                        <a:srgbClr val="3E67C8"/>
                      </a:solidFill>
                      <a:prstDash val="solid"/>
                      <a:round/>
                      <a:headEnd type="none" w="med" len="med"/>
                      <a:tailEnd type="none" w="med" len="med"/>
                    </a:lnL>
                    <a:lnR w="19050" cap="flat" cmpd="sng" algn="ctr">
                      <a:solidFill>
                        <a:srgbClr val="3E67C8"/>
                      </a:solidFill>
                      <a:prstDash val="solid"/>
                      <a:round/>
                      <a:headEnd type="none" w="med" len="med"/>
                      <a:tailEnd type="none" w="med" len="med"/>
                    </a:lnR>
                    <a:lnT w="19050" cap="flat" cmpd="sng" algn="ctr">
                      <a:solidFill>
                        <a:srgbClr val="3E67C8"/>
                      </a:solidFill>
                      <a:prstDash val="solid"/>
                      <a:round/>
                      <a:headEnd type="none" w="med" len="med"/>
                      <a:tailEnd type="none" w="med" len="med"/>
                    </a:lnT>
                    <a:lnB w="19050" cap="flat" cmpd="sng" algn="ctr">
                      <a:solidFill>
                        <a:srgbClr val="3E67C8"/>
                      </a:solidFill>
                      <a:prstDash val="solid"/>
                      <a:round/>
                      <a:headEnd type="none" w="med" len="med"/>
                      <a:tailEnd type="none" w="med" len="med"/>
                    </a:lnB>
                  </a:tcPr>
                </a:tc>
                <a:extLst>
                  <a:ext uri="{0D108BD9-81ED-4DB2-BD59-A6C34878D82A}">
                    <a16:rowId xmlns:a16="http://schemas.microsoft.com/office/drawing/2014/main" val="10002"/>
                  </a:ext>
                </a:extLst>
              </a:tr>
              <a:tr h="927046">
                <a:tc>
                  <a:txBody>
                    <a:bodyPr/>
                    <a:lstStyle/>
                    <a:p>
                      <a:pPr algn="ctr">
                        <a:lnSpc>
                          <a:spcPts val="2940"/>
                        </a:lnSpc>
                        <a:defRPr/>
                      </a:pPr>
                      <a:r>
                        <a:rPr lang="en-US" sz="2100" b="1">
                          <a:solidFill>
                            <a:srgbClr val="006CCD"/>
                          </a:solidFill>
                          <a:latin typeface="Raleway Bold"/>
                          <a:ea typeface="Raleway Bold"/>
                          <a:cs typeface="Raleway Bold"/>
                          <a:sym typeface="Raleway Bold"/>
                        </a:rPr>
                        <a:t>Phạm Thị Hiền Thương</a:t>
                      </a:r>
                      <a:endParaRPr lang="en-US" sz="1100"/>
                    </a:p>
                  </a:txBody>
                  <a:tcPr marL="190500" marR="190500" marT="190500" marB="190500" anchor="ctr">
                    <a:lnL w="19050" cap="flat" cmpd="sng" algn="ctr">
                      <a:solidFill>
                        <a:srgbClr val="3E67C8"/>
                      </a:solidFill>
                      <a:prstDash val="solid"/>
                      <a:round/>
                      <a:headEnd type="none" w="med" len="med"/>
                      <a:tailEnd type="none" w="med" len="med"/>
                    </a:lnL>
                    <a:lnR w="19050" cap="flat" cmpd="sng" algn="ctr">
                      <a:solidFill>
                        <a:srgbClr val="3E67C8"/>
                      </a:solidFill>
                      <a:prstDash val="solid"/>
                      <a:round/>
                      <a:headEnd type="none" w="med" len="med"/>
                      <a:tailEnd type="none" w="med" len="med"/>
                    </a:lnR>
                    <a:lnT w="19050" cap="flat" cmpd="sng" algn="ctr">
                      <a:solidFill>
                        <a:srgbClr val="3E67C8"/>
                      </a:solidFill>
                      <a:prstDash val="solid"/>
                      <a:round/>
                      <a:headEnd type="none" w="med" len="med"/>
                      <a:tailEnd type="none" w="med" len="med"/>
                    </a:lnT>
                    <a:lnB w="19050" cap="flat" cmpd="sng" algn="ctr">
                      <a:solidFill>
                        <a:srgbClr val="3E67C8"/>
                      </a:solidFill>
                      <a:prstDash val="solid"/>
                      <a:round/>
                      <a:headEnd type="none" w="med" len="med"/>
                      <a:tailEnd type="none" w="med" len="med"/>
                    </a:lnB>
                  </a:tcPr>
                </a:tc>
                <a:tc>
                  <a:txBody>
                    <a:bodyPr/>
                    <a:lstStyle/>
                    <a:p>
                      <a:pPr algn="ctr">
                        <a:lnSpc>
                          <a:spcPts val="2800"/>
                        </a:lnSpc>
                        <a:defRPr/>
                      </a:pPr>
                      <a:r>
                        <a:rPr lang="en-US" sz="2000" b="1">
                          <a:solidFill>
                            <a:srgbClr val="006CCD"/>
                          </a:solidFill>
                          <a:latin typeface="Raleway Bold"/>
                          <a:ea typeface="Raleway Bold"/>
                          <a:cs typeface="Raleway Bold"/>
                          <a:sym typeface="Raleway Bold"/>
                        </a:rPr>
                        <a:t>Phân tích dữ liệu, thực hiện ETL, OLAP, MDX, Dashboard, thiết kế slide</a:t>
                      </a:r>
                      <a:endParaRPr lang="en-US" sz="1100"/>
                    </a:p>
                  </a:txBody>
                  <a:tcPr marL="190500" marR="190500" marT="190500" marB="190500" anchor="ctr">
                    <a:lnL w="19050" cap="flat" cmpd="sng" algn="ctr">
                      <a:solidFill>
                        <a:srgbClr val="3E67C8"/>
                      </a:solidFill>
                      <a:prstDash val="solid"/>
                      <a:round/>
                      <a:headEnd type="none" w="med" len="med"/>
                      <a:tailEnd type="none" w="med" len="med"/>
                    </a:lnL>
                    <a:lnR w="19050" cap="flat" cmpd="sng" algn="ctr">
                      <a:solidFill>
                        <a:srgbClr val="3E67C8"/>
                      </a:solidFill>
                      <a:prstDash val="solid"/>
                      <a:round/>
                      <a:headEnd type="none" w="med" len="med"/>
                      <a:tailEnd type="none" w="med" len="med"/>
                    </a:lnR>
                    <a:lnT w="19050" cap="flat" cmpd="sng" algn="ctr">
                      <a:solidFill>
                        <a:srgbClr val="3E67C8"/>
                      </a:solidFill>
                      <a:prstDash val="solid"/>
                      <a:round/>
                      <a:headEnd type="none" w="med" len="med"/>
                      <a:tailEnd type="none" w="med" len="med"/>
                    </a:lnT>
                    <a:lnB w="19050" cap="flat" cmpd="sng" algn="ctr">
                      <a:solidFill>
                        <a:srgbClr val="3E67C8"/>
                      </a:solidFill>
                      <a:prstDash val="solid"/>
                      <a:round/>
                      <a:headEnd type="none" w="med" len="med"/>
                      <a:tailEnd type="none" w="med" len="med"/>
                    </a:lnB>
                  </a:tcPr>
                </a:tc>
                <a:tc>
                  <a:txBody>
                    <a:bodyPr/>
                    <a:lstStyle/>
                    <a:p>
                      <a:pPr algn="ctr">
                        <a:lnSpc>
                          <a:spcPts val="2940"/>
                        </a:lnSpc>
                        <a:defRPr/>
                      </a:pPr>
                      <a:r>
                        <a:rPr lang="en-US" sz="2100" b="1">
                          <a:solidFill>
                            <a:srgbClr val="006CCD"/>
                          </a:solidFill>
                          <a:latin typeface="Poppins Bold"/>
                          <a:ea typeface="Poppins Bold"/>
                          <a:cs typeface="Poppins Bold"/>
                          <a:sym typeface="Poppins Bold"/>
                        </a:rPr>
                        <a:t>20%</a:t>
                      </a:r>
                      <a:endParaRPr lang="en-US" sz="1100"/>
                    </a:p>
                  </a:txBody>
                  <a:tcPr marL="190500" marR="190500" marT="190500" marB="190500" anchor="ctr">
                    <a:lnL w="19050" cap="flat" cmpd="sng" algn="ctr">
                      <a:solidFill>
                        <a:srgbClr val="3E67C8"/>
                      </a:solidFill>
                      <a:prstDash val="solid"/>
                      <a:round/>
                      <a:headEnd type="none" w="med" len="med"/>
                      <a:tailEnd type="none" w="med" len="med"/>
                    </a:lnL>
                    <a:lnR w="19050" cap="flat" cmpd="sng" algn="ctr">
                      <a:solidFill>
                        <a:srgbClr val="3E67C8"/>
                      </a:solidFill>
                      <a:prstDash val="solid"/>
                      <a:round/>
                      <a:headEnd type="none" w="med" len="med"/>
                      <a:tailEnd type="none" w="med" len="med"/>
                    </a:lnR>
                    <a:lnT w="19050" cap="flat" cmpd="sng" algn="ctr">
                      <a:solidFill>
                        <a:srgbClr val="3E67C8"/>
                      </a:solidFill>
                      <a:prstDash val="solid"/>
                      <a:round/>
                      <a:headEnd type="none" w="med" len="med"/>
                      <a:tailEnd type="none" w="med" len="med"/>
                    </a:lnT>
                    <a:lnB w="19050" cap="flat" cmpd="sng" algn="ctr">
                      <a:solidFill>
                        <a:srgbClr val="3E67C8"/>
                      </a:solidFill>
                      <a:prstDash val="solid"/>
                      <a:round/>
                      <a:headEnd type="none" w="med" len="med"/>
                      <a:tailEnd type="none" w="med" len="med"/>
                    </a:lnB>
                  </a:tcPr>
                </a:tc>
                <a:extLst>
                  <a:ext uri="{0D108BD9-81ED-4DB2-BD59-A6C34878D82A}">
                    <a16:rowId xmlns:a16="http://schemas.microsoft.com/office/drawing/2014/main" val="10003"/>
                  </a:ext>
                </a:extLst>
              </a:tr>
              <a:tr h="927046">
                <a:tc>
                  <a:txBody>
                    <a:bodyPr/>
                    <a:lstStyle/>
                    <a:p>
                      <a:pPr algn="ctr">
                        <a:lnSpc>
                          <a:spcPts val="2940"/>
                        </a:lnSpc>
                        <a:defRPr/>
                      </a:pPr>
                      <a:r>
                        <a:rPr lang="en-US" sz="2100" b="1">
                          <a:solidFill>
                            <a:srgbClr val="006CCD"/>
                          </a:solidFill>
                          <a:latin typeface="Raleway Bold"/>
                          <a:ea typeface="Raleway Bold"/>
                          <a:cs typeface="Raleway Bold"/>
                          <a:sym typeface="Raleway Bold"/>
                        </a:rPr>
                        <a:t>Nguyễn Bích Thy</a:t>
                      </a:r>
                      <a:endParaRPr lang="en-US" sz="1100"/>
                    </a:p>
                  </a:txBody>
                  <a:tcPr marL="190500" marR="190500" marT="190500" marB="190500" anchor="ctr">
                    <a:lnL w="19050" cap="flat" cmpd="sng" algn="ctr">
                      <a:solidFill>
                        <a:srgbClr val="3E67C8"/>
                      </a:solidFill>
                      <a:prstDash val="solid"/>
                      <a:round/>
                      <a:headEnd type="none" w="med" len="med"/>
                      <a:tailEnd type="none" w="med" len="med"/>
                    </a:lnL>
                    <a:lnR w="19050" cap="flat" cmpd="sng" algn="ctr">
                      <a:solidFill>
                        <a:srgbClr val="3E67C8"/>
                      </a:solidFill>
                      <a:prstDash val="solid"/>
                      <a:round/>
                      <a:headEnd type="none" w="med" len="med"/>
                      <a:tailEnd type="none" w="med" len="med"/>
                    </a:lnR>
                    <a:lnT w="19050" cap="flat" cmpd="sng" algn="ctr">
                      <a:solidFill>
                        <a:srgbClr val="3E67C8"/>
                      </a:solidFill>
                      <a:prstDash val="solid"/>
                      <a:round/>
                      <a:headEnd type="none" w="med" len="med"/>
                      <a:tailEnd type="none" w="med" len="med"/>
                    </a:lnT>
                    <a:lnB w="19050" cap="flat" cmpd="sng" algn="ctr">
                      <a:solidFill>
                        <a:srgbClr val="3E67C8"/>
                      </a:solidFill>
                      <a:prstDash val="solid"/>
                      <a:round/>
                      <a:headEnd type="none" w="med" len="med"/>
                      <a:tailEnd type="none" w="med" len="med"/>
                    </a:lnB>
                  </a:tcPr>
                </a:tc>
                <a:tc>
                  <a:txBody>
                    <a:bodyPr/>
                    <a:lstStyle/>
                    <a:p>
                      <a:pPr algn="ctr">
                        <a:lnSpc>
                          <a:spcPts val="2800"/>
                        </a:lnSpc>
                        <a:defRPr/>
                      </a:pPr>
                      <a:r>
                        <a:rPr lang="en-US" sz="2000" b="1">
                          <a:solidFill>
                            <a:srgbClr val="006CCD"/>
                          </a:solidFill>
                          <a:latin typeface="Raleway Bold"/>
                          <a:ea typeface="Raleway Bold"/>
                          <a:cs typeface="Raleway Bold"/>
                          <a:sym typeface="Raleway Bold"/>
                        </a:rPr>
                        <a:t>Phân tích dữ liệu, thực hiện ETL, OLAP, MDX, Dashboard, thiết kế slide</a:t>
                      </a:r>
                      <a:endParaRPr lang="en-US" sz="1100"/>
                    </a:p>
                  </a:txBody>
                  <a:tcPr marL="190500" marR="190500" marT="190500" marB="190500" anchor="ctr">
                    <a:lnL w="19050" cap="flat" cmpd="sng" algn="ctr">
                      <a:solidFill>
                        <a:srgbClr val="3E67C8"/>
                      </a:solidFill>
                      <a:prstDash val="solid"/>
                      <a:round/>
                      <a:headEnd type="none" w="med" len="med"/>
                      <a:tailEnd type="none" w="med" len="med"/>
                    </a:lnL>
                    <a:lnR w="19050" cap="flat" cmpd="sng" algn="ctr">
                      <a:solidFill>
                        <a:srgbClr val="3E67C8"/>
                      </a:solidFill>
                      <a:prstDash val="solid"/>
                      <a:round/>
                      <a:headEnd type="none" w="med" len="med"/>
                      <a:tailEnd type="none" w="med" len="med"/>
                    </a:lnR>
                    <a:lnT w="19050" cap="flat" cmpd="sng" algn="ctr">
                      <a:solidFill>
                        <a:srgbClr val="3E67C8"/>
                      </a:solidFill>
                      <a:prstDash val="solid"/>
                      <a:round/>
                      <a:headEnd type="none" w="med" len="med"/>
                      <a:tailEnd type="none" w="med" len="med"/>
                    </a:lnT>
                    <a:lnB w="19050" cap="flat" cmpd="sng" algn="ctr">
                      <a:solidFill>
                        <a:srgbClr val="3E67C8"/>
                      </a:solidFill>
                      <a:prstDash val="solid"/>
                      <a:round/>
                      <a:headEnd type="none" w="med" len="med"/>
                      <a:tailEnd type="none" w="med" len="med"/>
                    </a:lnB>
                  </a:tcPr>
                </a:tc>
                <a:tc>
                  <a:txBody>
                    <a:bodyPr/>
                    <a:lstStyle/>
                    <a:p>
                      <a:pPr algn="ctr">
                        <a:lnSpc>
                          <a:spcPts val="2940"/>
                        </a:lnSpc>
                        <a:defRPr/>
                      </a:pPr>
                      <a:r>
                        <a:rPr lang="en-US" sz="2100" b="1">
                          <a:solidFill>
                            <a:srgbClr val="006CCD"/>
                          </a:solidFill>
                          <a:latin typeface="Poppins Bold"/>
                          <a:ea typeface="Poppins Bold"/>
                          <a:cs typeface="Poppins Bold"/>
                          <a:sym typeface="Poppins Bold"/>
                        </a:rPr>
                        <a:t>20%</a:t>
                      </a:r>
                      <a:endParaRPr lang="en-US" sz="1100"/>
                    </a:p>
                  </a:txBody>
                  <a:tcPr marL="190500" marR="190500" marT="190500" marB="190500" anchor="ctr">
                    <a:lnL w="19050" cap="flat" cmpd="sng" algn="ctr">
                      <a:solidFill>
                        <a:srgbClr val="3E67C8"/>
                      </a:solidFill>
                      <a:prstDash val="solid"/>
                      <a:round/>
                      <a:headEnd type="none" w="med" len="med"/>
                      <a:tailEnd type="none" w="med" len="med"/>
                    </a:lnL>
                    <a:lnR w="19050" cap="flat" cmpd="sng" algn="ctr">
                      <a:solidFill>
                        <a:srgbClr val="3E67C8"/>
                      </a:solidFill>
                      <a:prstDash val="solid"/>
                      <a:round/>
                      <a:headEnd type="none" w="med" len="med"/>
                      <a:tailEnd type="none" w="med" len="med"/>
                    </a:lnR>
                    <a:lnT w="19050" cap="flat" cmpd="sng" algn="ctr">
                      <a:solidFill>
                        <a:srgbClr val="3E67C8"/>
                      </a:solidFill>
                      <a:prstDash val="solid"/>
                      <a:round/>
                      <a:headEnd type="none" w="med" len="med"/>
                      <a:tailEnd type="none" w="med" len="med"/>
                    </a:lnT>
                    <a:lnB w="19050" cap="flat" cmpd="sng" algn="ctr">
                      <a:solidFill>
                        <a:srgbClr val="3E67C8"/>
                      </a:solidFill>
                      <a:prstDash val="solid"/>
                      <a:round/>
                      <a:headEnd type="none" w="med" len="med"/>
                      <a:tailEnd type="none" w="med" len="med"/>
                    </a:lnB>
                  </a:tcPr>
                </a:tc>
                <a:extLst>
                  <a:ext uri="{0D108BD9-81ED-4DB2-BD59-A6C34878D82A}">
                    <a16:rowId xmlns:a16="http://schemas.microsoft.com/office/drawing/2014/main" val="10004"/>
                  </a:ext>
                </a:extLst>
              </a:tr>
              <a:tr h="927046">
                <a:tc>
                  <a:txBody>
                    <a:bodyPr/>
                    <a:lstStyle/>
                    <a:p>
                      <a:pPr algn="ctr">
                        <a:lnSpc>
                          <a:spcPts val="2940"/>
                        </a:lnSpc>
                        <a:defRPr/>
                      </a:pPr>
                      <a:r>
                        <a:rPr lang="en-US" sz="2100" b="1">
                          <a:solidFill>
                            <a:srgbClr val="006CCD"/>
                          </a:solidFill>
                          <a:latin typeface="Raleway Bold"/>
                          <a:ea typeface="Raleway Bold"/>
                          <a:cs typeface="Raleway Bold"/>
                          <a:sym typeface="Raleway Bold"/>
                        </a:rPr>
                        <a:t>La Thị Thanh Tuyết</a:t>
                      </a:r>
                      <a:endParaRPr lang="en-US" sz="1100"/>
                    </a:p>
                  </a:txBody>
                  <a:tcPr marL="190500" marR="190500" marT="190500" marB="190500" anchor="ctr">
                    <a:lnL w="19050" cap="flat" cmpd="sng" algn="ctr">
                      <a:solidFill>
                        <a:srgbClr val="3E67C8"/>
                      </a:solidFill>
                      <a:prstDash val="solid"/>
                      <a:round/>
                      <a:headEnd type="none" w="med" len="med"/>
                      <a:tailEnd type="none" w="med" len="med"/>
                    </a:lnL>
                    <a:lnR w="19050" cap="flat" cmpd="sng" algn="ctr">
                      <a:solidFill>
                        <a:srgbClr val="3E67C8"/>
                      </a:solidFill>
                      <a:prstDash val="solid"/>
                      <a:round/>
                      <a:headEnd type="none" w="med" len="med"/>
                      <a:tailEnd type="none" w="med" len="med"/>
                    </a:lnR>
                    <a:lnT w="19050" cap="flat" cmpd="sng" algn="ctr">
                      <a:solidFill>
                        <a:srgbClr val="3E67C8"/>
                      </a:solidFill>
                      <a:prstDash val="solid"/>
                      <a:round/>
                      <a:headEnd type="none" w="med" len="med"/>
                      <a:tailEnd type="none" w="med" len="med"/>
                    </a:lnT>
                    <a:lnB w="19050" cap="flat" cmpd="sng" algn="ctr">
                      <a:solidFill>
                        <a:srgbClr val="3E67C8"/>
                      </a:solidFill>
                      <a:prstDash val="solid"/>
                      <a:round/>
                      <a:headEnd type="none" w="med" len="med"/>
                      <a:tailEnd type="none" w="med" len="med"/>
                    </a:lnB>
                  </a:tcPr>
                </a:tc>
                <a:tc>
                  <a:txBody>
                    <a:bodyPr/>
                    <a:lstStyle/>
                    <a:p>
                      <a:pPr algn="ctr">
                        <a:lnSpc>
                          <a:spcPts val="2800"/>
                        </a:lnSpc>
                        <a:defRPr/>
                      </a:pPr>
                      <a:r>
                        <a:rPr lang="en-US" sz="2000" b="1">
                          <a:solidFill>
                            <a:srgbClr val="006CCD"/>
                          </a:solidFill>
                          <a:latin typeface="Raleway Bold"/>
                          <a:ea typeface="Raleway Bold"/>
                          <a:cs typeface="Raleway Bold"/>
                          <a:sym typeface="Raleway Bold"/>
                        </a:rPr>
                        <a:t>Phân tích dữ liệu, thực hiện ETL, OLAP, MDX, Dashboard, thiết kế slide</a:t>
                      </a:r>
                      <a:endParaRPr lang="en-US" sz="1100"/>
                    </a:p>
                  </a:txBody>
                  <a:tcPr marL="190500" marR="190500" marT="190500" marB="190500" anchor="ctr">
                    <a:lnL w="19050" cap="flat" cmpd="sng" algn="ctr">
                      <a:solidFill>
                        <a:srgbClr val="3E67C8"/>
                      </a:solidFill>
                      <a:prstDash val="solid"/>
                      <a:round/>
                      <a:headEnd type="none" w="med" len="med"/>
                      <a:tailEnd type="none" w="med" len="med"/>
                    </a:lnL>
                    <a:lnR w="19050" cap="flat" cmpd="sng" algn="ctr">
                      <a:solidFill>
                        <a:srgbClr val="3E67C8"/>
                      </a:solidFill>
                      <a:prstDash val="solid"/>
                      <a:round/>
                      <a:headEnd type="none" w="med" len="med"/>
                      <a:tailEnd type="none" w="med" len="med"/>
                    </a:lnR>
                    <a:lnT w="19050" cap="flat" cmpd="sng" algn="ctr">
                      <a:solidFill>
                        <a:srgbClr val="3E67C8"/>
                      </a:solidFill>
                      <a:prstDash val="solid"/>
                      <a:round/>
                      <a:headEnd type="none" w="med" len="med"/>
                      <a:tailEnd type="none" w="med" len="med"/>
                    </a:lnT>
                    <a:lnB w="19050" cap="flat" cmpd="sng" algn="ctr">
                      <a:solidFill>
                        <a:srgbClr val="3E67C8"/>
                      </a:solidFill>
                      <a:prstDash val="solid"/>
                      <a:round/>
                      <a:headEnd type="none" w="med" len="med"/>
                      <a:tailEnd type="none" w="med" len="med"/>
                    </a:lnB>
                  </a:tcPr>
                </a:tc>
                <a:tc>
                  <a:txBody>
                    <a:bodyPr/>
                    <a:lstStyle/>
                    <a:p>
                      <a:pPr algn="ctr">
                        <a:lnSpc>
                          <a:spcPts val="2940"/>
                        </a:lnSpc>
                        <a:defRPr/>
                      </a:pPr>
                      <a:r>
                        <a:rPr lang="en-US" sz="2100" b="1">
                          <a:solidFill>
                            <a:srgbClr val="006CCD"/>
                          </a:solidFill>
                          <a:latin typeface="Poppins Bold"/>
                          <a:ea typeface="Poppins Bold"/>
                          <a:cs typeface="Poppins Bold"/>
                          <a:sym typeface="Poppins Bold"/>
                        </a:rPr>
                        <a:t>20%</a:t>
                      </a:r>
                      <a:endParaRPr lang="en-US" sz="1100"/>
                    </a:p>
                  </a:txBody>
                  <a:tcPr marL="190500" marR="190500" marT="190500" marB="190500" anchor="ctr">
                    <a:lnL w="19050" cap="flat" cmpd="sng" algn="ctr">
                      <a:solidFill>
                        <a:srgbClr val="3E67C8"/>
                      </a:solidFill>
                      <a:prstDash val="solid"/>
                      <a:round/>
                      <a:headEnd type="none" w="med" len="med"/>
                      <a:tailEnd type="none" w="med" len="med"/>
                    </a:lnL>
                    <a:lnR w="19050" cap="flat" cmpd="sng" algn="ctr">
                      <a:solidFill>
                        <a:srgbClr val="3E67C8"/>
                      </a:solidFill>
                      <a:prstDash val="solid"/>
                      <a:round/>
                      <a:headEnd type="none" w="med" len="med"/>
                      <a:tailEnd type="none" w="med" len="med"/>
                    </a:lnR>
                    <a:lnT w="19050" cap="flat" cmpd="sng" algn="ctr">
                      <a:solidFill>
                        <a:srgbClr val="3E67C8"/>
                      </a:solidFill>
                      <a:prstDash val="solid"/>
                      <a:round/>
                      <a:headEnd type="none" w="med" len="med"/>
                      <a:tailEnd type="none" w="med" len="med"/>
                    </a:lnT>
                    <a:lnB w="19050" cap="flat" cmpd="sng" algn="ctr">
                      <a:solidFill>
                        <a:srgbClr val="3E67C8"/>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6" name="TextBox 16"/>
          <p:cNvSpPr txBox="1"/>
          <p:nvPr/>
        </p:nvSpPr>
        <p:spPr>
          <a:xfrm>
            <a:off x="17320644" y="275190"/>
            <a:ext cx="810517" cy="418641"/>
          </a:xfrm>
          <a:prstGeom prst="rect">
            <a:avLst/>
          </a:prstGeom>
        </p:spPr>
        <p:txBody>
          <a:bodyPr lIns="0" tIns="0" rIns="0" bIns="0" rtlCol="0" anchor="t">
            <a:spAutoFit/>
          </a:bodyPr>
          <a:lstStyle/>
          <a:p>
            <a:pPr algn="l">
              <a:lnSpc>
                <a:spcPts val="3004"/>
              </a:lnSpc>
            </a:pPr>
            <a:r>
              <a:rPr lang="en-US" sz="3375" b="1">
                <a:solidFill>
                  <a:srgbClr val="FFFFFF"/>
                </a:solidFill>
                <a:latin typeface="Montserrat Bold"/>
                <a:ea typeface="Montserrat Bold"/>
                <a:cs typeface="Montserrat Bold"/>
                <a:sym typeface="Montserrat Bold"/>
              </a:rPr>
              <a:t>01</a:t>
            </a:r>
          </a:p>
        </p:txBody>
      </p:sp>
      <p:sp>
        <p:nvSpPr>
          <p:cNvPr id="17" name="TextBox 17"/>
          <p:cNvSpPr txBox="1"/>
          <p:nvPr/>
        </p:nvSpPr>
        <p:spPr>
          <a:xfrm>
            <a:off x="2232592" y="1435836"/>
            <a:ext cx="11852841" cy="842329"/>
          </a:xfrm>
          <a:prstGeom prst="rect">
            <a:avLst/>
          </a:prstGeom>
        </p:spPr>
        <p:txBody>
          <a:bodyPr lIns="0" tIns="0" rIns="0" bIns="0" rtlCol="0" anchor="t">
            <a:spAutoFit/>
          </a:bodyPr>
          <a:lstStyle/>
          <a:p>
            <a:pPr algn="l">
              <a:lnSpc>
                <a:spcPts val="6122"/>
              </a:lnSpc>
            </a:pPr>
            <a:r>
              <a:rPr lang="en-US" sz="6879" b="1">
                <a:solidFill>
                  <a:srgbClr val="3E67C8"/>
                </a:solidFill>
                <a:latin typeface="Montserrat Ultra-Bold"/>
                <a:ea typeface="Montserrat Ultra-Bold"/>
                <a:cs typeface="Montserrat Ultra-Bold"/>
                <a:sym typeface="Montserrat Ultra-Bold"/>
              </a:rPr>
              <a:t>PHÂN CÔNG CÔNG VIỆC</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275149" y="-514350"/>
            <a:ext cx="12907704" cy="11180513"/>
            <a:chOff x="0" y="0"/>
            <a:chExt cx="3399560" cy="2944662"/>
          </a:xfrm>
        </p:grpSpPr>
        <p:sp>
          <p:nvSpPr>
            <p:cNvPr id="4" name="Freeform 4"/>
            <p:cNvSpPr/>
            <p:nvPr/>
          </p:nvSpPr>
          <p:spPr>
            <a:xfrm>
              <a:off x="0" y="0"/>
              <a:ext cx="3399560" cy="2944662"/>
            </a:xfrm>
            <a:custGeom>
              <a:avLst/>
              <a:gdLst/>
              <a:ahLst/>
              <a:cxnLst/>
              <a:rect l="l" t="t" r="r" b="b"/>
              <a:pathLst>
                <a:path w="3399560" h="2944662">
                  <a:moveTo>
                    <a:pt x="0" y="0"/>
                  </a:moveTo>
                  <a:lnTo>
                    <a:pt x="3399560" y="0"/>
                  </a:lnTo>
                  <a:lnTo>
                    <a:pt x="3399560" y="2944662"/>
                  </a:lnTo>
                  <a:lnTo>
                    <a:pt x="0" y="2944662"/>
                  </a:lnTo>
                  <a:close/>
                </a:path>
              </a:pathLst>
            </a:custGeom>
            <a:solidFill>
              <a:srgbClr val="006CCD"/>
            </a:solidFill>
          </p:spPr>
        </p:sp>
        <p:sp>
          <p:nvSpPr>
            <p:cNvPr id="5" name="TextBox 5"/>
            <p:cNvSpPr txBox="1"/>
            <p:nvPr/>
          </p:nvSpPr>
          <p:spPr>
            <a:xfrm>
              <a:off x="0" y="-38100"/>
              <a:ext cx="3399560" cy="2982762"/>
            </a:xfrm>
            <a:prstGeom prst="rect">
              <a:avLst/>
            </a:prstGeom>
          </p:spPr>
          <p:txBody>
            <a:bodyPr lIns="50800" tIns="50800" rIns="50800" bIns="50800" rtlCol="0" anchor="ctr"/>
            <a:lstStyle/>
            <a:p>
              <a:pPr algn="ctr">
                <a:lnSpc>
                  <a:spcPts val="2199"/>
                </a:lnSpc>
              </a:pPr>
              <a:endParaRPr/>
            </a:p>
          </p:txBody>
        </p:sp>
      </p:grpSp>
      <p:grpSp>
        <p:nvGrpSpPr>
          <p:cNvPr id="6" name="Group 6"/>
          <p:cNvGrpSpPr/>
          <p:nvPr/>
        </p:nvGrpSpPr>
        <p:grpSpPr>
          <a:xfrm>
            <a:off x="1659894" y="5736272"/>
            <a:ext cx="1349601" cy="302978"/>
            <a:chOff x="0" y="0"/>
            <a:chExt cx="355451" cy="79797"/>
          </a:xfrm>
        </p:grpSpPr>
        <p:sp>
          <p:nvSpPr>
            <p:cNvPr id="7" name="Freeform 7"/>
            <p:cNvSpPr/>
            <p:nvPr/>
          </p:nvSpPr>
          <p:spPr>
            <a:xfrm>
              <a:off x="0" y="0"/>
              <a:ext cx="355451" cy="79797"/>
            </a:xfrm>
            <a:custGeom>
              <a:avLst/>
              <a:gdLst/>
              <a:ahLst/>
              <a:cxnLst/>
              <a:rect l="l" t="t" r="r" b="b"/>
              <a:pathLst>
                <a:path w="355451" h="79797">
                  <a:moveTo>
                    <a:pt x="0" y="0"/>
                  </a:moveTo>
                  <a:lnTo>
                    <a:pt x="355451" y="0"/>
                  </a:lnTo>
                  <a:lnTo>
                    <a:pt x="355451" y="79797"/>
                  </a:lnTo>
                  <a:lnTo>
                    <a:pt x="0" y="79797"/>
                  </a:lnTo>
                  <a:close/>
                </a:path>
              </a:pathLst>
            </a:custGeom>
            <a:solidFill>
              <a:srgbClr val="FFFFFF"/>
            </a:solidFill>
          </p:spPr>
        </p:sp>
        <p:sp>
          <p:nvSpPr>
            <p:cNvPr id="8" name="TextBox 8"/>
            <p:cNvSpPr txBox="1"/>
            <p:nvPr/>
          </p:nvSpPr>
          <p:spPr>
            <a:xfrm>
              <a:off x="0" y="-38100"/>
              <a:ext cx="355451" cy="117897"/>
            </a:xfrm>
            <a:prstGeom prst="rect">
              <a:avLst/>
            </a:prstGeom>
          </p:spPr>
          <p:txBody>
            <a:bodyPr lIns="50800" tIns="50800" rIns="50800" bIns="50800" rtlCol="0" anchor="ctr"/>
            <a:lstStyle/>
            <a:p>
              <a:pPr algn="ctr">
                <a:lnSpc>
                  <a:spcPts val="2199"/>
                </a:lnSpc>
              </a:pPr>
              <a:endParaRPr/>
            </a:p>
          </p:txBody>
        </p:sp>
      </p:grpSp>
      <p:sp>
        <p:nvSpPr>
          <p:cNvPr id="9" name="TextBox 9"/>
          <p:cNvSpPr txBox="1"/>
          <p:nvPr/>
        </p:nvSpPr>
        <p:spPr>
          <a:xfrm>
            <a:off x="1512697" y="3691558"/>
            <a:ext cx="3811576" cy="1851466"/>
          </a:xfrm>
          <a:prstGeom prst="rect">
            <a:avLst/>
          </a:prstGeom>
        </p:spPr>
        <p:txBody>
          <a:bodyPr lIns="0" tIns="0" rIns="0" bIns="0" rtlCol="0" anchor="t">
            <a:spAutoFit/>
          </a:bodyPr>
          <a:lstStyle/>
          <a:p>
            <a:pPr algn="l">
              <a:lnSpc>
                <a:spcPts val="15025"/>
              </a:lnSpc>
            </a:pPr>
            <a:r>
              <a:rPr lang="en-US" sz="10732" b="1">
                <a:solidFill>
                  <a:srgbClr val="FFFFFF"/>
                </a:solidFill>
                <a:latin typeface="Montserrat Bold"/>
                <a:ea typeface="Montserrat Bold"/>
                <a:cs typeface="Montserrat Bold"/>
                <a:sym typeface="Montserrat Bold"/>
              </a:rPr>
              <a:t>MDX </a:t>
            </a:r>
          </a:p>
        </p:txBody>
      </p:sp>
      <p:grpSp>
        <p:nvGrpSpPr>
          <p:cNvPr id="10" name="Group 10"/>
          <p:cNvGrpSpPr/>
          <p:nvPr/>
        </p:nvGrpSpPr>
        <p:grpSpPr>
          <a:xfrm>
            <a:off x="12450356" y="7192293"/>
            <a:ext cx="8772604" cy="4397760"/>
            <a:chOff x="0" y="0"/>
            <a:chExt cx="417592" cy="209341"/>
          </a:xfrm>
        </p:grpSpPr>
        <p:sp>
          <p:nvSpPr>
            <p:cNvPr id="11" name="Freeform 11"/>
            <p:cNvSpPr/>
            <p:nvPr/>
          </p:nvSpPr>
          <p:spPr>
            <a:xfrm>
              <a:off x="0" y="0"/>
              <a:ext cx="417592" cy="209341"/>
            </a:xfrm>
            <a:custGeom>
              <a:avLst/>
              <a:gdLst/>
              <a:ahLst/>
              <a:cxnLst/>
              <a:rect l="l" t="t" r="r" b="b"/>
              <a:pathLst>
                <a:path w="417592" h="209341">
                  <a:moveTo>
                    <a:pt x="214392" y="0"/>
                  </a:moveTo>
                  <a:lnTo>
                    <a:pt x="0" y="0"/>
                  </a:lnTo>
                  <a:lnTo>
                    <a:pt x="203200" y="209341"/>
                  </a:lnTo>
                  <a:lnTo>
                    <a:pt x="417592" y="209341"/>
                  </a:lnTo>
                  <a:lnTo>
                    <a:pt x="214392" y="0"/>
                  </a:lnTo>
                  <a:close/>
                </a:path>
              </a:pathLst>
            </a:custGeom>
            <a:gradFill rotWithShape="1">
              <a:gsLst>
                <a:gs pos="0">
                  <a:srgbClr val="006CCD">
                    <a:alpha val="0"/>
                  </a:srgbClr>
                </a:gs>
                <a:gs pos="100000">
                  <a:srgbClr val="2376D4">
                    <a:alpha val="100000"/>
                  </a:srgbClr>
                </a:gs>
              </a:gsLst>
              <a:lin ang="0"/>
            </a:gradFill>
          </p:spPr>
        </p:sp>
        <p:sp>
          <p:nvSpPr>
            <p:cNvPr id="12" name="TextBox 12"/>
            <p:cNvSpPr txBox="1"/>
            <p:nvPr/>
          </p:nvSpPr>
          <p:spPr>
            <a:xfrm>
              <a:off x="101600" y="-38100"/>
              <a:ext cx="214392" cy="247441"/>
            </a:xfrm>
            <a:prstGeom prst="rect">
              <a:avLst/>
            </a:prstGeom>
          </p:spPr>
          <p:txBody>
            <a:bodyPr lIns="50800" tIns="50800" rIns="50800" bIns="50800" rtlCol="0" anchor="ctr"/>
            <a:lstStyle/>
            <a:p>
              <a:pPr algn="ctr">
                <a:lnSpc>
                  <a:spcPts val="2199"/>
                </a:lnSpc>
              </a:pPr>
              <a:endParaRPr/>
            </a:p>
          </p:txBody>
        </p:sp>
      </p:grpSp>
      <p:grpSp>
        <p:nvGrpSpPr>
          <p:cNvPr id="13" name="Group 13"/>
          <p:cNvGrpSpPr/>
          <p:nvPr/>
        </p:nvGrpSpPr>
        <p:grpSpPr>
          <a:xfrm>
            <a:off x="17163804" y="0"/>
            <a:ext cx="1124196" cy="873772"/>
            <a:chOff x="0" y="0"/>
            <a:chExt cx="156682" cy="121780"/>
          </a:xfrm>
        </p:grpSpPr>
        <p:sp>
          <p:nvSpPr>
            <p:cNvPr id="14" name="Freeform 14"/>
            <p:cNvSpPr/>
            <p:nvPr/>
          </p:nvSpPr>
          <p:spPr>
            <a:xfrm>
              <a:off x="0" y="0"/>
              <a:ext cx="156682" cy="121780"/>
            </a:xfrm>
            <a:custGeom>
              <a:avLst/>
              <a:gdLst/>
              <a:ahLst/>
              <a:cxnLst/>
              <a:rect l="l" t="t" r="r" b="b"/>
              <a:pathLst>
                <a:path w="156682" h="121780">
                  <a:moveTo>
                    <a:pt x="0" y="0"/>
                  </a:moveTo>
                  <a:lnTo>
                    <a:pt x="156682" y="0"/>
                  </a:lnTo>
                  <a:lnTo>
                    <a:pt x="156682" y="121780"/>
                  </a:lnTo>
                  <a:lnTo>
                    <a:pt x="0" y="121780"/>
                  </a:lnTo>
                  <a:close/>
                </a:path>
              </a:pathLst>
            </a:custGeom>
            <a:solidFill>
              <a:srgbClr val="2254C5"/>
            </a:solidFill>
          </p:spPr>
        </p:sp>
        <p:sp>
          <p:nvSpPr>
            <p:cNvPr id="15" name="TextBox 15"/>
            <p:cNvSpPr txBox="1"/>
            <p:nvPr/>
          </p:nvSpPr>
          <p:spPr>
            <a:xfrm>
              <a:off x="0" y="-38100"/>
              <a:ext cx="156682" cy="159880"/>
            </a:xfrm>
            <a:prstGeom prst="rect">
              <a:avLst/>
            </a:prstGeom>
          </p:spPr>
          <p:txBody>
            <a:bodyPr lIns="50800" tIns="50800" rIns="50800" bIns="50800" rtlCol="0" anchor="ctr"/>
            <a:lstStyle/>
            <a:p>
              <a:pPr algn="ctr">
                <a:lnSpc>
                  <a:spcPts val="2199"/>
                </a:lnSpc>
              </a:pPr>
              <a:endParaRPr/>
            </a:p>
          </p:txBody>
        </p:sp>
      </p:grpSp>
      <p:sp>
        <p:nvSpPr>
          <p:cNvPr id="16" name="TextBox 16"/>
          <p:cNvSpPr txBox="1"/>
          <p:nvPr/>
        </p:nvSpPr>
        <p:spPr>
          <a:xfrm>
            <a:off x="17320644" y="275190"/>
            <a:ext cx="810517" cy="418641"/>
          </a:xfrm>
          <a:prstGeom prst="rect">
            <a:avLst/>
          </a:prstGeom>
        </p:spPr>
        <p:txBody>
          <a:bodyPr lIns="0" tIns="0" rIns="0" bIns="0" rtlCol="0" anchor="t">
            <a:spAutoFit/>
          </a:bodyPr>
          <a:lstStyle/>
          <a:p>
            <a:pPr algn="l">
              <a:lnSpc>
                <a:spcPts val="3004"/>
              </a:lnSpc>
            </a:pPr>
            <a:r>
              <a:rPr lang="en-US" sz="3375" b="1">
                <a:solidFill>
                  <a:srgbClr val="FFFFFF"/>
                </a:solidFill>
                <a:latin typeface="Montserrat Bold"/>
                <a:ea typeface="Montserrat Bold"/>
                <a:cs typeface="Montserrat Bold"/>
                <a:sym typeface="Montserrat Bold"/>
              </a:rPr>
              <a:t>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275149" y="-514350"/>
            <a:ext cx="12907704" cy="11180513"/>
            <a:chOff x="0" y="0"/>
            <a:chExt cx="3399560" cy="2944662"/>
          </a:xfrm>
        </p:grpSpPr>
        <p:sp>
          <p:nvSpPr>
            <p:cNvPr id="4" name="Freeform 4"/>
            <p:cNvSpPr/>
            <p:nvPr/>
          </p:nvSpPr>
          <p:spPr>
            <a:xfrm>
              <a:off x="0" y="0"/>
              <a:ext cx="3399560" cy="2944662"/>
            </a:xfrm>
            <a:custGeom>
              <a:avLst/>
              <a:gdLst/>
              <a:ahLst/>
              <a:cxnLst/>
              <a:rect l="l" t="t" r="r" b="b"/>
              <a:pathLst>
                <a:path w="3399560" h="2944662">
                  <a:moveTo>
                    <a:pt x="0" y="0"/>
                  </a:moveTo>
                  <a:lnTo>
                    <a:pt x="3399560" y="0"/>
                  </a:lnTo>
                  <a:lnTo>
                    <a:pt x="3399560" y="2944662"/>
                  </a:lnTo>
                  <a:lnTo>
                    <a:pt x="0" y="2944662"/>
                  </a:lnTo>
                  <a:close/>
                </a:path>
              </a:pathLst>
            </a:custGeom>
            <a:solidFill>
              <a:srgbClr val="006CCD"/>
            </a:solidFill>
          </p:spPr>
        </p:sp>
        <p:sp>
          <p:nvSpPr>
            <p:cNvPr id="5" name="TextBox 5"/>
            <p:cNvSpPr txBox="1"/>
            <p:nvPr/>
          </p:nvSpPr>
          <p:spPr>
            <a:xfrm>
              <a:off x="0" y="-38100"/>
              <a:ext cx="3399560" cy="2982762"/>
            </a:xfrm>
            <a:prstGeom prst="rect">
              <a:avLst/>
            </a:prstGeom>
          </p:spPr>
          <p:txBody>
            <a:bodyPr lIns="50800" tIns="50800" rIns="50800" bIns="50800" rtlCol="0" anchor="ctr"/>
            <a:lstStyle/>
            <a:p>
              <a:pPr algn="ctr">
                <a:lnSpc>
                  <a:spcPts val="2199"/>
                </a:lnSpc>
              </a:pPr>
              <a:endParaRPr/>
            </a:p>
          </p:txBody>
        </p:sp>
      </p:grpSp>
      <p:grpSp>
        <p:nvGrpSpPr>
          <p:cNvPr id="6" name="Group 6"/>
          <p:cNvGrpSpPr/>
          <p:nvPr/>
        </p:nvGrpSpPr>
        <p:grpSpPr>
          <a:xfrm>
            <a:off x="12450356" y="7192293"/>
            <a:ext cx="8772604" cy="4397760"/>
            <a:chOff x="0" y="0"/>
            <a:chExt cx="417592" cy="209341"/>
          </a:xfrm>
        </p:grpSpPr>
        <p:sp>
          <p:nvSpPr>
            <p:cNvPr id="7" name="Freeform 7"/>
            <p:cNvSpPr/>
            <p:nvPr/>
          </p:nvSpPr>
          <p:spPr>
            <a:xfrm>
              <a:off x="0" y="0"/>
              <a:ext cx="417592" cy="209341"/>
            </a:xfrm>
            <a:custGeom>
              <a:avLst/>
              <a:gdLst/>
              <a:ahLst/>
              <a:cxnLst/>
              <a:rect l="l" t="t" r="r" b="b"/>
              <a:pathLst>
                <a:path w="417592" h="209341">
                  <a:moveTo>
                    <a:pt x="214392" y="0"/>
                  </a:moveTo>
                  <a:lnTo>
                    <a:pt x="0" y="0"/>
                  </a:lnTo>
                  <a:lnTo>
                    <a:pt x="203200" y="209341"/>
                  </a:lnTo>
                  <a:lnTo>
                    <a:pt x="417592" y="209341"/>
                  </a:lnTo>
                  <a:lnTo>
                    <a:pt x="214392" y="0"/>
                  </a:lnTo>
                  <a:close/>
                </a:path>
              </a:pathLst>
            </a:custGeom>
            <a:gradFill rotWithShape="1">
              <a:gsLst>
                <a:gs pos="0">
                  <a:srgbClr val="006CCD">
                    <a:alpha val="0"/>
                  </a:srgbClr>
                </a:gs>
                <a:gs pos="100000">
                  <a:srgbClr val="2376D4">
                    <a:alpha val="100000"/>
                  </a:srgbClr>
                </a:gs>
              </a:gsLst>
              <a:lin ang="0"/>
            </a:gradFill>
          </p:spPr>
        </p:sp>
        <p:sp>
          <p:nvSpPr>
            <p:cNvPr id="8" name="TextBox 8"/>
            <p:cNvSpPr txBox="1"/>
            <p:nvPr/>
          </p:nvSpPr>
          <p:spPr>
            <a:xfrm>
              <a:off x="101600" y="-38100"/>
              <a:ext cx="214392" cy="247441"/>
            </a:xfrm>
            <a:prstGeom prst="rect">
              <a:avLst/>
            </a:prstGeom>
          </p:spPr>
          <p:txBody>
            <a:bodyPr lIns="50800" tIns="50800" rIns="50800" bIns="50800" rtlCol="0" anchor="ctr"/>
            <a:lstStyle/>
            <a:p>
              <a:pPr algn="ctr">
                <a:lnSpc>
                  <a:spcPts val="2199"/>
                </a:lnSpc>
              </a:pPr>
              <a:endParaRPr/>
            </a:p>
          </p:txBody>
        </p:sp>
      </p:grpSp>
      <p:grpSp>
        <p:nvGrpSpPr>
          <p:cNvPr id="9" name="Group 9"/>
          <p:cNvGrpSpPr/>
          <p:nvPr/>
        </p:nvGrpSpPr>
        <p:grpSpPr>
          <a:xfrm>
            <a:off x="17163804" y="0"/>
            <a:ext cx="1124196" cy="873772"/>
            <a:chOff x="0" y="0"/>
            <a:chExt cx="156682" cy="121780"/>
          </a:xfrm>
        </p:grpSpPr>
        <p:sp>
          <p:nvSpPr>
            <p:cNvPr id="10" name="Freeform 10"/>
            <p:cNvSpPr/>
            <p:nvPr/>
          </p:nvSpPr>
          <p:spPr>
            <a:xfrm>
              <a:off x="0" y="0"/>
              <a:ext cx="156682" cy="121780"/>
            </a:xfrm>
            <a:custGeom>
              <a:avLst/>
              <a:gdLst/>
              <a:ahLst/>
              <a:cxnLst/>
              <a:rect l="l" t="t" r="r" b="b"/>
              <a:pathLst>
                <a:path w="156682" h="121780">
                  <a:moveTo>
                    <a:pt x="0" y="0"/>
                  </a:moveTo>
                  <a:lnTo>
                    <a:pt x="156682" y="0"/>
                  </a:lnTo>
                  <a:lnTo>
                    <a:pt x="156682" y="121780"/>
                  </a:lnTo>
                  <a:lnTo>
                    <a:pt x="0" y="121780"/>
                  </a:lnTo>
                  <a:close/>
                </a:path>
              </a:pathLst>
            </a:custGeom>
            <a:solidFill>
              <a:srgbClr val="2254C5"/>
            </a:solidFill>
          </p:spPr>
        </p:sp>
        <p:sp>
          <p:nvSpPr>
            <p:cNvPr id="11" name="TextBox 11"/>
            <p:cNvSpPr txBox="1"/>
            <p:nvPr/>
          </p:nvSpPr>
          <p:spPr>
            <a:xfrm>
              <a:off x="0" y="-38100"/>
              <a:ext cx="156682" cy="159880"/>
            </a:xfrm>
            <a:prstGeom prst="rect">
              <a:avLst/>
            </a:prstGeom>
          </p:spPr>
          <p:txBody>
            <a:bodyPr lIns="50800" tIns="50800" rIns="50800" bIns="50800" rtlCol="0" anchor="ctr"/>
            <a:lstStyle/>
            <a:p>
              <a:pPr algn="ctr">
                <a:lnSpc>
                  <a:spcPts val="2199"/>
                </a:lnSpc>
              </a:pPr>
              <a:endParaRPr/>
            </a:p>
          </p:txBody>
        </p:sp>
      </p:grpSp>
      <p:grpSp>
        <p:nvGrpSpPr>
          <p:cNvPr id="12" name="Group 12"/>
          <p:cNvGrpSpPr/>
          <p:nvPr/>
        </p:nvGrpSpPr>
        <p:grpSpPr>
          <a:xfrm>
            <a:off x="1471684" y="873772"/>
            <a:ext cx="15065643" cy="8539457"/>
            <a:chOff x="0" y="0"/>
            <a:chExt cx="1815211" cy="1028892"/>
          </a:xfrm>
        </p:grpSpPr>
        <p:sp>
          <p:nvSpPr>
            <p:cNvPr id="13" name="Freeform 13"/>
            <p:cNvSpPr/>
            <p:nvPr/>
          </p:nvSpPr>
          <p:spPr>
            <a:xfrm>
              <a:off x="0" y="0"/>
              <a:ext cx="1815211" cy="1028892"/>
            </a:xfrm>
            <a:custGeom>
              <a:avLst/>
              <a:gdLst/>
              <a:ahLst/>
              <a:cxnLst/>
              <a:rect l="l" t="t" r="r" b="b"/>
              <a:pathLst>
                <a:path w="1815211" h="1028892">
                  <a:moveTo>
                    <a:pt x="0" y="0"/>
                  </a:moveTo>
                  <a:lnTo>
                    <a:pt x="1815211" y="0"/>
                  </a:lnTo>
                  <a:lnTo>
                    <a:pt x="1815211" y="1028892"/>
                  </a:lnTo>
                  <a:lnTo>
                    <a:pt x="0" y="1028892"/>
                  </a:lnTo>
                  <a:close/>
                </a:path>
              </a:pathLst>
            </a:custGeom>
            <a:solidFill>
              <a:srgbClr val="F1F1F1"/>
            </a:solidFill>
          </p:spPr>
        </p:sp>
        <p:sp>
          <p:nvSpPr>
            <p:cNvPr id="14" name="TextBox 14"/>
            <p:cNvSpPr txBox="1"/>
            <p:nvPr/>
          </p:nvSpPr>
          <p:spPr>
            <a:xfrm>
              <a:off x="0" y="-38100"/>
              <a:ext cx="1815211" cy="1066992"/>
            </a:xfrm>
            <a:prstGeom prst="rect">
              <a:avLst/>
            </a:prstGeom>
          </p:spPr>
          <p:txBody>
            <a:bodyPr lIns="50800" tIns="50800" rIns="50800" bIns="50800" rtlCol="0" anchor="ctr"/>
            <a:lstStyle/>
            <a:p>
              <a:pPr algn="ctr">
                <a:lnSpc>
                  <a:spcPts val="2199"/>
                </a:lnSpc>
              </a:pPr>
              <a:endParaRPr/>
            </a:p>
          </p:txBody>
        </p:sp>
      </p:grpSp>
      <p:sp>
        <p:nvSpPr>
          <p:cNvPr id="15" name="Freeform 15"/>
          <p:cNvSpPr/>
          <p:nvPr/>
        </p:nvSpPr>
        <p:spPr>
          <a:xfrm>
            <a:off x="3701278" y="2883637"/>
            <a:ext cx="11234623" cy="1413342"/>
          </a:xfrm>
          <a:custGeom>
            <a:avLst/>
            <a:gdLst/>
            <a:ahLst/>
            <a:cxnLst/>
            <a:rect l="l" t="t" r="r" b="b"/>
            <a:pathLst>
              <a:path w="11234623" h="1413342">
                <a:moveTo>
                  <a:pt x="0" y="0"/>
                </a:moveTo>
                <a:lnTo>
                  <a:pt x="11234623" y="0"/>
                </a:lnTo>
                <a:lnTo>
                  <a:pt x="11234623" y="1413341"/>
                </a:lnTo>
                <a:lnTo>
                  <a:pt x="0" y="1413341"/>
                </a:lnTo>
                <a:lnTo>
                  <a:pt x="0" y="0"/>
                </a:lnTo>
                <a:close/>
              </a:path>
            </a:pathLst>
          </a:custGeom>
          <a:blipFill>
            <a:blip r:embed="rId3"/>
            <a:stretch>
              <a:fillRect/>
            </a:stretch>
          </a:blipFill>
        </p:spPr>
      </p:sp>
      <p:sp>
        <p:nvSpPr>
          <p:cNvPr id="16" name="Freeform 16"/>
          <p:cNvSpPr/>
          <p:nvPr/>
        </p:nvSpPr>
        <p:spPr>
          <a:xfrm rot="5116969">
            <a:off x="8093294" y="4278154"/>
            <a:ext cx="1381092" cy="1540772"/>
          </a:xfrm>
          <a:custGeom>
            <a:avLst/>
            <a:gdLst/>
            <a:ahLst/>
            <a:cxnLst/>
            <a:rect l="l" t="t" r="r" b="b"/>
            <a:pathLst>
              <a:path w="1381092" h="1540772">
                <a:moveTo>
                  <a:pt x="0" y="0"/>
                </a:moveTo>
                <a:lnTo>
                  <a:pt x="1381091" y="0"/>
                </a:lnTo>
                <a:lnTo>
                  <a:pt x="1381091" y="1540771"/>
                </a:lnTo>
                <a:lnTo>
                  <a:pt x="0" y="15407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Freeform 17"/>
          <p:cNvSpPr/>
          <p:nvPr/>
        </p:nvSpPr>
        <p:spPr>
          <a:xfrm>
            <a:off x="9766590" y="4900941"/>
            <a:ext cx="5731931" cy="3779492"/>
          </a:xfrm>
          <a:custGeom>
            <a:avLst/>
            <a:gdLst/>
            <a:ahLst/>
            <a:cxnLst/>
            <a:rect l="l" t="t" r="r" b="b"/>
            <a:pathLst>
              <a:path w="5731931" h="3779492">
                <a:moveTo>
                  <a:pt x="0" y="0"/>
                </a:moveTo>
                <a:lnTo>
                  <a:pt x="5731931" y="0"/>
                </a:lnTo>
                <a:lnTo>
                  <a:pt x="5731931" y="3779492"/>
                </a:lnTo>
                <a:lnTo>
                  <a:pt x="0" y="3779492"/>
                </a:lnTo>
                <a:lnTo>
                  <a:pt x="0" y="0"/>
                </a:lnTo>
                <a:close/>
              </a:path>
            </a:pathLst>
          </a:custGeom>
          <a:blipFill>
            <a:blip r:embed="rId6"/>
            <a:stretch>
              <a:fillRect/>
            </a:stretch>
          </a:blipFill>
        </p:spPr>
      </p:sp>
      <p:sp>
        <p:nvSpPr>
          <p:cNvPr id="18" name="TextBox 18"/>
          <p:cNvSpPr txBox="1"/>
          <p:nvPr/>
        </p:nvSpPr>
        <p:spPr>
          <a:xfrm>
            <a:off x="17320644" y="275190"/>
            <a:ext cx="810517" cy="418641"/>
          </a:xfrm>
          <a:prstGeom prst="rect">
            <a:avLst/>
          </a:prstGeom>
        </p:spPr>
        <p:txBody>
          <a:bodyPr lIns="0" tIns="0" rIns="0" bIns="0" rtlCol="0" anchor="t">
            <a:spAutoFit/>
          </a:bodyPr>
          <a:lstStyle/>
          <a:p>
            <a:pPr algn="l">
              <a:lnSpc>
                <a:spcPts val="3004"/>
              </a:lnSpc>
            </a:pPr>
            <a:r>
              <a:rPr lang="en-US" sz="3375" b="1">
                <a:solidFill>
                  <a:srgbClr val="FFFFFF"/>
                </a:solidFill>
                <a:latin typeface="Montserrat Bold"/>
                <a:ea typeface="Montserrat Bold"/>
                <a:cs typeface="Montserrat Bold"/>
                <a:sym typeface="Montserrat Bold"/>
              </a:rPr>
              <a:t>20</a:t>
            </a:r>
          </a:p>
        </p:txBody>
      </p:sp>
      <p:sp>
        <p:nvSpPr>
          <p:cNvPr id="19" name="TextBox 19"/>
          <p:cNvSpPr txBox="1"/>
          <p:nvPr/>
        </p:nvSpPr>
        <p:spPr>
          <a:xfrm>
            <a:off x="5516214" y="1976031"/>
            <a:ext cx="6767479" cy="621856"/>
          </a:xfrm>
          <a:prstGeom prst="rect">
            <a:avLst/>
          </a:prstGeom>
        </p:spPr>
        <p:txBody>
          <a:bodyPr lIns="0" tIns="0" rIns="0" bIns="0" rtlCol="0" anchor="t">
            <a:spAutoFit/>
          </a:bodyPr>
          <a:lstStyle/>
          <a:p>
            <a:pPr algn="just">
              <a:lnSpc>
                <a:spcPts val="5099"/>
              </a:lnSpc>
              <a:spcBef>
                <a:spcPct val="0"/>
              </a:spcBef>
            </a:pPr>
            <a:r>
              <a:rPr lang="en-US" sz="3642" b="1">
                <a:solidFill>
                  <a:srgbClr val="006CCD"/>
                </a:solidFill>
                <a:latin typeface="Raleway Bold"/>
                <a:ea typeface="Raleway Bold"/>
                <a:cs typeface="Raleway Bold"/>
                <a:sym typeface="Raleway Bold"/>
              </a:rPr>
              <a:t>Tổng doanh thu theo địa điểm</a:t>
            </a:r>
          </a:p>
        </p:txBody>
      </p:sp>
      <p:sp>
        <p:nvSpPr>
          <p:cNvPr id="20" name="TextBox 20"/>
          <p:cNvSpPr txBox="1"/>
          <p:nvPr/>
        </p:nvSpPr>
        <p:spPr>
          <a:xfrm>
            <a:off x="4059283" y="6019176"/>
            <a:ext cx="5259306" cy="1091756"/>
          </a:xfrm>
          <a:prstGeom prst="rect">
            <a:avLst/>
          </a:prstGeom>
        </p:spPr>
        <p:txBody>
          <a:bodyPr lIns="0" tIns="0" rIns="0" bIns="0" rtlCol="0" anchor="t">
            <a:spAutoFit/>
          </a:bodyPr>
          <a:lstStyle/>
          <a:p>
            <a:pPr marL="678464" lvl="1" indent="-339232" algn="just">
              <a:lnSpc>
                <a:spcPts val="4399"/>
              </a:lnSpc>
              <a:buAutoNum type="arabicPeriod"/>
            </a:pPr>
            <a:r>
              <a:rPr lang="en-US" sz="3142" b="1">
                <a:solidFill>
                  <a:srgbClr val="006CCD"/>
                </a:solidFill>
                <a:latin typeface="Raleway Bold"/>
                <a:ea typeface="Raleway Bold"/>
                <a:cs typeface="Raleway Bold"/>
                <a:sym typeface="Raleway Bold"/>
              </a:rPr>
              <a:t>Độ đo: </a:t>
            </a:r>
            <a:r>
              <a:rPr lang="en-US" sz="3142">
                <a:solidFill>
                  <a:srgbClr val="006CCD"/>
                </a:solidFill>
                <a:latin typeface="Raleway"/>
                <a:ea typeface="Raleway"/>
                <a:cs typeface="Raleway"/>
                <a:sym typeface="Raleway"/>
              </a:rPr>
              <a:t>Line Total</a:t>
            </a:r>
          </a:p>
          <a:p>
            <a:pPr marL="678464" lvl="1" indent="-339232" algn="just">
              <a:lnSpc>
                <a:spcPts val="4399"/>
              </a:lnSpc>
              <a:spcBef>
                <a:spcPct val="0"/>
              </a:spcBef>
              <a:buAutoNum type="arabicPeriod"/>
            </a:pPr>
            <a:r>
              <a:rPr lang="en-US" sz="3142" b="1">
                <a:solidFill>
                  <a:srgbClr val="006CCD"/>
                </a:solidFill>
                <a:latin typeface="Raleway Bold"/>
                <a:ea typeface="Raleway Bold"/>
                <a:cs typeface="Raleway Bold"/>
                <a:sym typeface="Raleway Bold"/>
              </a:rPr>
              <a:t>Chiều:</a:t>
            </a:r>
            <a:r>
              <a:rPr lang="en-US" sz="3142">
                <a:solidFill>
                  <a:srgbClr val="006CCD"/>
                </a:solidFill>
                <a:latin typeface="Raleway"/>
                <a:ea typeface="Raleway"/>
                <a:cs typeface="Raleway"/>
                <a:sym typeface="Raleway"/>
              </a:rPr>
              <a:t> Location</a:t>
            </a:r>
          </a:p>
        </p:txBody>
      </p:sp>
      <p:grpSp>
        <p:nvGrpSpPr>
          <p:cNvPr id="21" name="Group 21"/>
          <p:cNvGrpSpPr/>
          <p:nvPr/>
        </p:nvGrpSpPr>
        <p:grpSpPr>
          <a:xfrm>
            <a:off x="1504813" y="2022691"/>
            <a:ext cx="882124" cy="209483"/>
            <a:chOff x="0" y="0"/>
            <a:chExt cx="232329" cy="55172"/>
          </a:xfrm>
        </p:grpSpPr>
        <p:sp>
          <p:nvSpPr>
            <p:cNvPr id="22" name="Freeform 22"/>
            <p:cNvSpPr/>
            <p:nvPr/>
          </p:nvSpPr>
          <p:spPr>
            <a:xfrm>
              <a:off x="0" y="0"/>
              <a:ext cx="232329" cy="55172"/>
            </a:xfrm>
            <a:custGeom>
              <a:avLst/>
              <a:gdLst/>
              <a:ahLst/>
              <a:cxnLst/>
              <a:rect l="l" t="t" r="r" b="b"/>
              <a:pathLst>
                <a:path w="232329" h="55172">
                  <a:moveTo>
                    <a:pt x="0" y="0"/>
                  </a:moveTo>
                  <a:lnTo>
                    <a:pt x="232329" y="0"/>
                  </a:lnTo>
                  <a:lnTo>
                    <a:pt x="232329" y="55172"/>
                  </a:lnTo>
                  <a:lnTo>
                    <a:pt x="0" y="55172"/>
                  </a:lnTo>
                  <a:close/>
                </a:path>
              </a:pathLst>
            </a:custGeom>
            <a:solidFill>
              <a:srgbClr val="2254C5"/>
            </a:solidFill>
          </p:spPr>
        </p:sp>
        <p:sp>
          <p:nvSpPr>
            <p:cNvPr id="23" name="TextBox 23"/>
            <p:cNvSpPr txBox="1"/>
            <p:nvPr/>
          </p:nvSpPr>
          <p:spPr>
            <a:xfrm>
              <a:off x="0" y="-38100"/>
              <a:ext cx="232329" cy="93272"/>
            </a:xfrm>
            <a:prstGeom prst="rect">
              <a:avLst/>
            </a:prstGeom>
          </p:spPr>
          <p:txBody>
            <a:bodyPr lIns="50800" tIns="50800" rIns="50800" bIns="50800" rtlCol="0" anchor="ctr"/>
            <a:lstStyle/>
            <a:p>
              <a:pPr algn="ctr">
                <a:lnSpc>
                  <a:spcPts val="2199"/>
                </a:lnSpc>
              </a:pPr>
              <a:endParaRPr/>
            </a:p>
          </p:txBody>
        </p:sp>
      </p:grpSp>
      <p:sp>
        <p:nvSpPr>
          <p:cNvPr id="24" name="TextBox 24"/>
          <p:cNvSpPr txBox="1"/>
          <p:nvPr/>
        </p:nvSpPr>
        <p:spPr>
          <a:xfrm>
            <a:off x="1504813" y="1073797"/>
            <a:ext cx="2731999" cy="828904"/>
          </a:xfrm>
          <a:prstGeom prst="rect">
            <a:avLst/>
          </a:prstGeom>
        </p:spPr>
        <p:txBody>
          <a:bodyPr lIns="0" tIns="0" rIns="0" bIns="0" rtlCol="0" anchor="t">
            <a:spAutoFit/>
          </a:bodyPr>
          <a:lstStyle/>
          <a:p>
            <a:pPr algn="l">
              <a:lnSpc>
                <a:spcPts val="6034"/>
              </a:lnSpc>
            </a:pPr>
            <a:r>
              <a:rPr lang="en-US" sz="6780" b="1">
                <a:solidFill>
                  <a:srgbClr val="3E67C8"/>
                </a:solidFill>
                <a:latin typeface="Montserrat Bold"/>
                <a:ea typeface="Montserrat Bold"/>
                <a:cs typeface="Montserrat Bold"/>
                <a:sym typeface="Montserrat Bold"/>
              </a:rPr>
              <a:t>MDX</a:t>
            </a:r>
          </a:p>
        </p:txBody>
      </p:sp>
      <p:sp>
        <p:nvSpPr>
          <p:cNvPr id="25" name="Freeform 25"/>
          <p:cNvSpPr/>
          <p:nvPr/>
        </p:nvSpPr>
        <p:spPr>
          <a:xfrm>
            <a:off x="14699066" y="9745423"/>
            <a:ext cx="3432095" cy="349450"/>
          </a:xfrm>
          <a:custGeom>
            <a:avLst/>
            <a:gdLst/>
            <a:ahLst/>
            <a:cxnLst/>
            <a:rect l="l" t="t" r="r" b="b"/>
            <a:pathLst>
              <a:path w="3432095" h="349450">
                <a:moveTo>
                  <a:pt x="0" y="0"/>
                </a:moveTo>
                <a:lnTo>
                  <a:pt x="3432094" y="0"/>
                </a:lnTo>
                <a:lnTo>
                  <a:pt x="3432094" y="349450"/>
                </a:lnTo>
                <a:lnTo>
                  <a:pt x="0" y="34945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6" name="TextBox 26"/>
          <p:cNvSpPr txBox="1"/>
          <p:nvPr/>
        </p:nvSpPr>
        <p:spPr>
          <a:xfrm>
            <a:off x="15759634" y="9742490"/>
            <a:ext cx="1561010" cy="307690"/>
          </a:xfrm>
          <a:prstGeom prst="rect">
            <a:avLst/>
          </a:prstGeom>
        </p:spPr>
        <p:txBody>
          <a:bodyPr lIns="0" tIns="0" rIns="0" bIns="0" rtlCol="0" anchor="t">
            <a:spAutoFit/>
          </a:bodyPr>
          <a:lstStyle/>
          <a:p>
            <a:pPr algn="l">
              <a:lnSpc>
                <a:spcPts val="2468"/>
              </a:lnSpc>
            </a:pPr>
            <a:r>
              <a:rPr lang="en-US" sz="1763" b="1">
                <a:solidFill>
                  <a:srgbClr val="FFFFFF"/>
                </a:solidFill>
                <a:latin typeface="Poppins Semi-Bold"/>
                <a:ea typeface="Poppins Semi-Bold"/>
                <a:cs typeface="Poppins Semi-Bold"/>
                <a:sym typeface="Poppins Semi-Bold"/>
              </a:rPr>
              <a:t>Quỳnh Oanh</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275149" y="-514350"/>
            <a:ext cx="12907704" cy="11180513"/>
            <a:chOff x="0" y="0"/>
            <a:chExt cx="3399560" cy="2944662"/>
          </a:xfrm>
        </p:grpSpPr>
        <p:sp>
          <p:nvSpPr>
            <p:cNvPr id="4" name="Freeform 4"/>
            <p:cNvSpPr/>
            <p:nvPr/>
          </p:nvSpPr>
          <p:spPr>
            <a:xfrm>
              <a:off x="0" y="0"/>
              <a:ext cx="3399560" cy="2944662"/>
            </a:xfrm>
            <a:custGeom>
              <a:avLst/>
              <a:gdLst/>
              <a:ahLst/>
              <a:cxnLst/>
              <a:rect l="l" t="t" r="r" b="b"/>
              <a:pathLst>
                <a:path w="3399560" h="2944662">
                  <a:moveTo>
                    <a:pt x="0" y="0"/>
                  </a:moveTo>
                  <a:lnTo>
                    <a:pt x="3399560" y="0"/>
                  </a:lnTo>
                  <a:lnTo>
                    <a:pt x="3399560" y="2944662"/>
                  </a:lnTo>
                  <a:lnTo>
                    <a:pt x="0" y="2944662"/>
                  </a:lnTo>
                  <a:close/>
                </a:path>
              </a:pathLst>
            </a:custGeom>
            <a:solidFill>
              <a:srgbClr val="006CCD"/>
            </a:solidFill>
          </p:spPr>
        </p:sp>
        <p:sp>
          <p:nvSpPr>
            <p:cNvPr id="5" name="TextBox 5"/>
            <p:cNvSpPr txBox="1"/>
            <p:nvPr/>
          </p:nvSpPr>
          <p:spPr>
            <a:xfrm>
              <a:off x="0" y="-38100"/>
              <a:ext cx="3399560" cy="2982762"/>
            </a:xfrm>
            <a:prstGeom prst="rect">
              <a:avLst/>
            </a:prstGeom>
          </p:spPr>
          <p:txBody>
            <a:bodyPr lIns="50800" tIns="50800" rIns="50800" bIns="50800" rtlCol="0" anchor="ctr"/>
            <a:lstStyle/>
            <a:p>
              <a:pPr algn="ctr">
                <a:lnSpc>
                  <a:spcPts val="2199"/>
                </a:lnSpc>
              </a:pPr>
              <a:endParaRPr/>
            </a:p>
          </p:txBody>
        </p:sp>
      </p:grpSp>
      <p:grpSp>
        <p:nvGrpSpPr>
          <p:cNvPr id="6" name="Group 6"/>
          <p:cNvGrpSpPr/>
          <p:nvPr/>
        </p:nvGrpSpPr>
        <p:grpSpPr>
          <a:xfrm>
            <a:off x="12450356" y="7192293"/>
            <a:ext cx="8772604" cy="4397760"/>
            <a:chOff x="0" y="0"/>
            <a:chExt cx="417592" cy="209341"/>
          </a:xfrm>
        </p:grpSpPr>
        <p:sp>
          <p:nvSpPr>
            <p:cNvPr id="7" name="Freeform 7"/>
            <p:cNvSpPr/>
            <p:nvPr/>
          </p:nvSpPr>
          <p:spPr>
            <a:xfrm>
              <a:off x="0" y="0"/>
              <a:ext cx="417592" cy="209341"/>
            </a:xfrm>
            <a:custGeom>
              <a:avLst/>
              <a:gdLst/>
              <a:ahLst/>
              <a:cxnLst/>
              <a:rect l="l" t="t" r="r" b="b"/>
              <a:pathLst>
                <a:path w="417592" h="209341">
                  <a:moveTo>
                    <a:pt x="214392" y="0"/>
                  </a:moveTo>
                  <a:lnTo>
                    <a:pt x="0" y="0"/>
                  </a:lnTo>
                  <a:lnTo>
                    <a:pt x="203200" y="209341"/>
                  </a:lnTo>
                  <a:lnTo>
                    <a:pt x="417592" y="209341"/>
                  </a:lnTo>
                  <a:lnTo>
                    <a:pt x="214392" y="0"/>
                  </a:lnTo>
                  <a:close/>
                </a:path>
              </a:pathLst>
            </a:custGeom>
            <a:gradFill rotWithShape="1">
              <a:gsLst>
                <a:gs pos="0">
                  <a:srgbClr val="006CCD">
                    <a:alpha val="0"/>
                  </a:srgbClr>
                </a:gs>
                <a:gs pos="100000">
                  <a:srgbClr val="2376D4">
                    <a:alpha val="100000"/>
                  </a:srgbClr>
                </a:gs>
              </a:gsLst>
              <a:lin ang="0"/>
            </a:gradFill>
          </p:spPr>
        </p:sp>
        <p:sp>
          <p:nvSpPr>
            <p:cNvPr id="8" name="TextBox 8"/>
            <p:cNvSpPr txBox="1"/>
            <p:nvPr/>
          </p:nvSpPr>
          <p:spPr>
            <a:xfrm>
              <a:off x="101600" y="-38100"/>
              <a:ext cx="214392" cy="247441"/>
            </a:xfrm>
            <a:prstGeom prst="rect">
              <a:avLst/>
            </a:prstGeom>
          </p:spPr>
          <p:txBody>
            <a:bodyPr lIns="50800" tIns="50800" rIns="50800" bIns="50800" rtlCol="0" anchor="ctr"/>
            <a:lstStyle/>
            <a:p>
              <a:pPr algn="ctr">
                <a:lnSpc>
                  <a:spcPts val="2199"/>
                </a:lnSpc>
              </a:pPr>
              <a:endParaRPr/>
            </a:p>
          </p:txBody>
        </p:sp>
      </p:grpSp>
      <p:grpSp>
        <p:nvGrpSpPr>
          <p:cNvPr id="9" name="Group 9"/>
          <p:cNvGrpSpPr/>
          <p:nvPr/>
        </p:nvGrpSpPr>
        <p:grpSpPr>
          <a:xfrm>
            <a:off x="17163804" y="0"/>
            <a:ext cx="1124196" cy="873772"/>
            <a:chOff x="0" y="0"/>
            <a:chExt cx="156682" cy="121780"/>
          </a:xfrm>
        </p:grpSpPr>
        <p:sp>
          <p:nvSpPr>
            <p:cNvPr id="10" name="Freeform 10"/>
            <p:cNvSpPr/>
            <p:nvPr/>
          </p:nvSpPr>
          <p:spPr>
            <a:xfrm>
              <a:off x="0" y="0"/>
              <a:ext cx="156682" cy="121780"/>
            </a:xfrm>
            <a:custGeom>
              <a:avLst/>
              <a:gdLst/>
              <a:ahLst/>
              <a:cxnLst/>
              <a:rect l="l" t="t" r="r" b="b"/>
              <a:pathLst>
                <a:path w="156682" h="121780">
                  <a:moveTo>
                    <a:pt x="0" y="0"/>
                  </a:moveTo>
                  <a:lnTo>
                    <a:pt x="156682" y="0"/>
                  </a:lnTo>
                  <a:lnTo>
                    <a:pt x="156682" y="121780"/>
                  </a:lnTo>
                  <a:lnTo>
                    <a:pt x="0" y="121780"/>
                  </a:lnTo>
                  <a:close/>
                </a:path>
              </a:pathLst>
            </a:custGeom>
            <a:solidFill>
              <a:srgbClr val="2254C5"/>
            </a:solidFill>
          </p:spPr>
        </p:sp>
        <p:sp>
          <p:nvSpPr>
            <p:cNvPr id="11" name="TextBox 11"/>
            <p:cNvSpPr txBox="1"/>
            <p:nvPr/>
          </p:nvSpPr>
          <p:spPr>
            <a:xfrm>
              <a:off x="0" y="-38100"/>
              <a:ext cx="156682" cy="159880"/>
            </a:xfrm>
            <a:prstGeom prst="rect">
              <a:avLst/>
            </a:prstGeom>
          </p:spPr>
          <p:txBody>
            <a:bodyPr lIns="50800" tIns="50800" rIns="50800" bIns="50800" rtlCol="0" anchor="ctr"/>
            <a:lstStyle/>
            <a:p>
              <a:pPr algn="ctr">
                <a:lnSpc>
                  <a:spcPts val="2199"/>
                </a:lnSpc>
              </a:pPr>
              <a:endParaRPr/>
            </a:p>
          </p:txBody>
        </p:sp>
      </p:grpSp>
      <p:grpSp>
        <p:nvGrpSpPr>
          <p:cNvPr id="12" name="Group 12"/>
          <p:cNvGrpSpPr/>
          <p:nvPr/>
        </p:nvGrpSpPr>
        <p:grpSpPr>
          <a:xfrm>
            <a:off x="1471684" y="873772"/>
            <a:ext cx="15065643" cy="8539457"/>
            <a:chOff x="0" y="0"/>
            <a:chExt cx="1815211" cy="1028892"/>
          </a:xfrm>
        </p:grpSpPr>
        <p:sp>
          <p:nvSpPr>
            <p:cNvPr id="13" name="Freeform 13"/>
            <p:cNvSpPr/>
            <p:nvPr/>
          </p:nvSpPr>
          <p:spPr>
            <a:xfrm>
              <a:off x="0" y="0"/>
              <a:ext cx="1815211" cy="1028892"/>
            </a:xfrm>
            <a:custGeom>
              <a:avLst/>
              <a:gdLst/>
              <a:ahLst/>
              <a:cxnLst/>
              <a:rect l="l" t="t" r="r" b="b"/>
              <a:pathLst>
                <a:path w="1815211" h="1028892">
                  <a:moveTo>
                    <a:pt x="0" y="0"/>
                  </a:moveTo>
                  <a:lnTo>
                    <a:pt x="1815211" y="0"/>
                  </a:lnTo>
                  <a:lnTo>
                    <a:pt x="1815211" y="1028892"/>
                  </a:lnTo>
                  <a:lnTo>
                    <a:pt x="0" y="1028892"/>
                  </a:lnTo>
                  <a:close/>
                </a:path>
              </a:pathLst>
            </a:custGeom>
            <a:solidFill>
              <a:srgbClr val="F1F1F1"/>
            </a:solidFill>
          </p:spPr>
        </p:sp>
        <p:sp>
          <p:nvSpPr>
            <p:cNvPr id="14" name="TextBox 14"/>
            <p:cNvSpPr txBox="1"/>
            <p:nvPr/>
          </p:nvSpPr>
          <p:spPr>
            <a:xfrm>
              <a:off x="0" y="-38100"/>
              <a:ext cx="1815211" cy="1066992"/>
            </a:xfrm>
            <a:prstGeom prst="rect">
              <a:avLst/>
            </a:prstGeom>
          </p:spPr>
          <p:txBody>
            <a:bodyPr lIns="50800" tIns="50800" rIns="50800" bIns="50800" rtlCol="0" anchor="ctr"/>
            <a:lstStyle/>
            <a:p>
              <a:pPr algn="ctr">
                <a:lnSpc>
                  <a:spcPts val="2199"/>
                </a:lnSpc>
              </a:pPr>
              <a:endParaRPr/>
            </a:p>
          </p:txBody>
        </p:sp>
      </p:grpSp>
      <p:sp>
        <p:nvSpPr>
          <p:cNvPr id="15" name="Freeform 15"/>
          <p:cNvSpPr/>
          <p:nvPr/>
        </p:nvSpPr>
        <p:spPr>
          <a:xfrm rot="5116969">
            <a:off x="8093294" y="4278154"/>
            <a:ext cx="1381092" cy="1540772"/>
          </a:xfrm>
          <a:custGeom>
            <a:avLst/>
            <a:gdLst/>
            <a:ahLst/>
            <a:cxnLst/>
            <a:rect l="l" t="t" r="r" b="b"/>
            <a:pathLst>
              <a:path w="1381092" h="1540772">
                <a:moveTo>
                  <a:pt x="0" y="0"/>
                </a:moveTo>
                <a:lnTo>
                  <a:pt x="1381091" y="0"/>
                </a:lnTo>
                <a:lnTo>
                  <a:pt x="1381091" y="1540771"/>
                </a:lnTo>
                <a:lnTo>
                  <a:pt x="0" y="15407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a:off x="10803050" y="4296978"/>
            <a:ext cx="3294612" cy="4849113"/>
          </a:xfrm>
          <a:custGeom>
            <a:avLst/>
            <a:gdLst/>
            <a:ahLst/>
            <a:cxnLst/>
            <a:rect l="l" t="t" r="r" b="b"/>
            <a:pathLst>
              <a:path w="3294612" h="4849113">
                <a:moveTo>
                  <a:pt x="0" y="0"/>
                </a:moveTo>
                <a:lnTo>
                  <a:pt x="3294612" y="0"/>
                </a:lnTo>
                <a:lnTo>
                  <a:pt x="3294612" y="4849113"/>
                </a:lnTo>
                <a:lnTo>
                  <a:pt x="0" y="4849113"/>
                </a:lnTo>
                <a:lnTo>
                  <a:pt x="0" y="0"/>
                </a:lnTo>
                <a:close/>
              </a:path>
            </a:pathLst>
          </a:custGeom>
          <a:blipFill>
            <a:blip r:embed="rId5"/>
            <a:stretch>
              <a:fillRect t="-2378" b="-2378"/>
            </a:stretch>
          </a:blipFill>
        </p:spPr>
      </p:sp>
      <p:sp>
        <p:nvSpPr>
          <p:cNvPr id="17" name="Freeform 17"/>
          <p:cNvSpPr/>
          <p:nvPr/>
        </p:nvSpPr>
        <p:spPr>
          <a:xfrm>
            <a:off x="3723834" y="2527370"/>
            <a:ext cx="10373827" cy="1476224"/>
          </a:xfrm>
          <a:custGeom>
            <a:avLst/>
            <a:gdLst/>
            <a:ahLst/>
            <a:cxnLst/>
            <a:rect l="l" t="t" r="r" b="b"/>
            <a:pathLst>
              <a:path w="10373827" h="1476224">
                <a:moveTo>
                  <a:pt x="0" y="0"/>
                </a:moveTo>
                <a:lnTo>
                  <a:pt x="10373828" y="0"/>
                </a:lnTo>
                <a:lnTo>
                  <a:pt x="10373828" y="1476224"/>
                </a:lnTo>
                <a:lnTo>
                  <a:pt x="0" y="1476224"/>
                </a:lnTo>
                <a:lnTo>
                  <a:pt x="0" y="0"/>
                </a:lnTo>
                <a:close/>
              </a:path>
            </a:pathLst>
          </a:custGeom>
          <a:blipFill>
            <a:blip r:embed="rId6"/>
            <a:stretch>
              <a:fillRect/>
            </a:stretch>
          </a:blipFill>
        </p:spPr>
      </p:sp>
      <p:sp>
        <p:nvSpPr>
          <p:cNvPr id="18" name="TextBox 18"/>
          <p:cNvSpPr txBox="1"/>
          <p:nvPr/>
        </p:nvSpPr>
        <p:spPr>
          <a:xfrm>
            <a:off x="17320644" y="275190"/>
            <a:ext cx="810517" cy="418641"/>
          </a:xfrm>
          <a:prstGeom prst="rect">
            <a:avLst/>
          </a:prstGeom>
        </p:spPr>
        <p:txBody>
          <a:bodyPr lIns="0" tIns="0" rIns="0" bIns="0" rtlCol="0" anchor="t">
            <a:spAutoFit/>
          </a:bodyPr>
          <a:lstStyle/>
          <a:p>
            <a:pPr algn="l">
              <a:lnSpc>
                <a:spcPts val="3004"/>
              </a:lnSpc>
            </a:pPr>
            <a:r>
              <a:rPr lang="en-US" sz="3375" b="1">
                <a:solidFill>
                  <a:srgbClr val="FFFFFF"/>
                </a:solidFill>
                <a:latin typeface="Montserrat Bold"/>
                <a:ea typeface="Montserrat Bold"/>
                <a:cs typeface="Montserrat Bold"/>
                <a:sym typeface="Montserrat Bold"/>
              </a:rPr>
              <a:t>21</a:t>
            </a:r>
          </a:p>
        </p:txBody>
      </p:sp>
      <p:sp>
        <p:nvSpPr>
          <p:cNvPr id="19" name="TextBox 19"/>
          <p:cNvSpPr txBox="1"/>
          <p:nvPr/>
        </p:nvSpPr>
        <p:spPr>
          <a:xfrm>
            <a:off x="5868679" y="1778404"/>
            <a:ext cx="6271653" cy="621856"/>
          </a:xfrm>
          <a:prstGeom prst="rect">
            <a:avLst/>
          </a:prstGeom>
        </p:spPr>
        <p:txBody>
          <a:bodyPr lIns="0" tIns="0" rIns="0" bIns="0" rtlCol="0" anchor="t">
            <a:spAutoFit/>
          </a:bodyPr>
          <a:lstStyle/>
          <a:p>
            <a:pPr algn="just">
              <a:lnSpc>
                <a:spcPts val="5099"/>
              </a:lnSpc>
              <a:spcBef>
                <a:spcPct val="0"/>
              </a:spcBef>
            </a:pPr>
            <a:r>
              <a:rPr lang="en-US" sz="3642" b="1">
                <a:solidFill>
                  <a:srgbClr val="006CCD"/>
                </a:solidFill>
                <a:latin typeface="Raleway Bold"/>
                <a:ea typeface="Raleway Bold"/>
                <a:cs typeface="Raleway Bold"/>
                <a:sym typeface="Raleway Bold"/>
              </a:rPr>
              <a:t>Tổng doanh thu theo tháng</a:t>
            </a:r>
          </a:p>
        </p:txBody>
      </p:sp>
      <p:sp>
        <p:nvSpPr>
          <p:cNvPr id="20" name="TextBox 20"/>
          <p:cNvSpPr txBox="1"/>
          <p:nvPr/>
        </p:nvSpPr>
        <p:spPr>
          <a:xfrm>
            <a:off x="4059283" y="6019176"/>
            <a:ext cx="5259306" cy="1091756"/>
          </a:xfrm>
          <a:prstGeom prst="rect">
            <a:avLst/>
          </a:prstGeom>
        </p:spPr>
        <p:txBody>
          <a:bodyPr lIns="0" tIns="0" rIns="0" bIns="0" rtlCol="0" anchor="t">
            <a:spAutoFit/>
          </a:bodyPr>
          <a:lstStyle/>
          <a:p>
            <a:pPr marL="678464" lvl="1" indent="-339232" algn="just">
              <a:lnSpc>
                <a:spcPts val="4399"/>
              </a:lnSpc>
              <a:buAutoNum type="arabicPeriod"/>
            </a:pPr>
            <a:r>
              <a:rPr lang="en-US" sz="3142" b="1">
                <a:solidFill>
                  <a:srgbClr val="006CCD"/>
                </a:solidFill>
                <a:latin typeface="Raleway Bold"/>
                <a:ea typeface="Raleway Bold"/>
                <a:cs typeface="Raleway Bold"/>
                <a:sym typeface="Raleway Bold"/>
              </a:rPr>
              <a:t>Độ đo:</a:t>
            </a:r>
            <a:r>
              <a:rPr lang="en-US" sz="3142">
                <a:solidFill>
                  <a:srgbClr val="006CCD"/>
                </a:solidFill>
                <a:latin typeface="Raleway"/>
                <a:ea typeface="Raleway"/>
                <a:cs typeface="Raleway"/>
                <a:sym typeface="Raleway"/>
              </a:rPr>
              <a:t> Line Total</a:t>
            </a:r>
          </a:p>
          <a:p>
            <a:pPr marL="678464" lvl="1" indent="-339232" algn="just">
              <a:lnSpc>
                <a:spcPts val="4399"/>
              </a:lnSpc>
              <a:spcBef>
                <a:spcPct val="0"/>
              </a:spcBef>
              <a:buAutoNum type="arabicPeriod"/>
            </a:pPr>
            <a:r>
              <a:rPr lang="en-US" sz="3142" b="1">
                <a:solidFill>
                  <a:srgbClr val="006CCD"/>
                </a:solidFill>
                <a:latin typeface="Raleway Bold"/>
                <a:ea typeface="Raleway Bold"/>
                <a:cs typeface="Raleway Bold"/>
                <a:sym typeface="Raleway Bold"/>
              </a:rPr>
              <a:t>Chiều: </a:t>
            </a:r>
            <a:r>
              <a:rPr lang="en-US" sz="3142">
                <a:solidFill>
                  <a:srgbClr val="006CCD"/>
                </a:solidFill>
                <a:latin typeface="Raleway"/>
                <a:ea typeface="Raleway"/>
                <a:cs typeface="Raleway"/>
                <a:sym typeface="Raleway"/>
              </a:rPr>
              <a:t>Transaction</a:t>
            </a:r>
          </a:p>
        </p:txBody>
      </p:sp>
      <p:grpSp>
        <p:nvGrpSpPr>
          <p:cNvPr id="21" name="Group 21"/>
          <p:cNvGrpSpPr/>
          <p:nvPr/>
        </p:nvGrpSpPr>
        <p:grpSpPr>
          <a:xfrm>
            <a:off x="1504813" y="2022691"/>
            <a:ext cx="882124" cy="209483"/>
            <a:chOff x="0" y="0"/>
            <a:chExt cx="232329" cy="55172"/>
          </a:xfrm>
        </p:grpSpPr>
        <p:sp>
          <p:nvSpPr>
            <p:cNvPr id="22" name="Freeform 22"/>
            <p:cNvSpPr/>
            <p:nvPr/>
          </p:nvSpPr>
          <p:spPr>
            <a:xfrm>
              <a:off x="0" y="0"/>
              <a:ext cx="232329" cy="55172"/>
            </a:xfrm>
            <a:custGeom>
              <a:avLst/>
              <a:gdLst/>
              <a:ahLst/>
              <a:cxnLst/>
              <a:rect l="l" t="t" r="r" b="b"/>
              <a:pathLst>
                <a:path w="232329" h="55172">
                  <a:moveTo>
                    <a:pt x="0" y="0"/>
                  </a:moveTo>
                  <a:lnTo>
                    <a:pt x="232329" y="0"/>
                  </a:lnTo>
                  <a:lnTo>
                    <a:pt x="232329" y="55172"/>
                  </a:lnTo>
                  <a:lnTo>
                    <a:pt x="0" y="55172"/>
                  </a:lnTo>
                  <a:close/>
                </a:path>
              </a:pathLst>
            </a:custGeom>
            <a:solidFill>
              <a:srgbClr val="2254C5"/>
            </a:solidFill>
          </p:spPr>
        </p:sp>
        <p:sp>
          <p:nvSpPr>
            <p:cNvPr id="23" name="TextBox 23"/>
            <p:cNvSpPr txBox="1"/>
            <p:nvPr/>
          </p:nvSpPr>
          <p:spPr>
            <a:xfrm>
              <a:off x="0" y="-38100"/>
              <a:ext cx="232329" cy="93272"/>
            </a:xfrm>
            <a:prstGeom prst="rect">
              <a:avLst/>
            </a:prstGeom>
          </p:spPr>
          <p:txBody>
            <a:bodyPr lIns="50800" tIns="50800" rIns="50800" bIns="50800" rtlCol="0" anchor="ctr"/>
            <a:lstStyle/>
            <a:p>
              <a:pPr algn="ctr">
                <a:lnSpc>
                  <a:spcPts val="2199"/>
                </a:lnSpc>
              </a:pPr>
              <a:endParaRPr/>
            </a:p>
          </p:txBody>
        </p:sp>
      </p:grpSp>
      <p:sp>
        <p:nvSpPr>
          <p:cNvPr id="24" name="TextBox 24"/>
          <p:cNvSpPr txBox="1"/>
          <p:nvPr/>
        </p:nvSpPr>
        <p:spPr>
          <a:xfrm>
            <a:off x="1504813" y="1073797"/>
            <a:ext cx="2731999" cy="828904"/>
          </a:xfrm>
          <a:prstGeom prst="rect">
            <a:avLst/>
          </a:prstGeom>
        </p:spPr>
        <p:txBody>
          <a:bodyPr lIns="0" tIns="0" rIns="0" bIns="0" rtlCol="0" anchor="t">
            <a:spAutoFit/>
          </a:bodyPr>
          <a:lstStyle/>
          <a:p>
            <a:pPr algn="l">
              <a:lnSpc>
                <a:spcPts val="6034"/>
              </a:lnSpc>
            </a:pPr>
            <a:r>
              <a:rPr lang="en-US" sz="6780" b="1">
                <a:solidFill>
                  <a:srgbClr val="3E67C8"/>
                </a:solidFill>
                <a:latin typeface="Montserrat Bold"/>
                <a:ea typeface="Montserrat Bold"/>
                <a:cs typeface="Montserrat Bold"/>
                <a:sym typeface="Montserrat Bold"/>
              </a:rPr>
              <a:t>MDX</a:t>
            </a:r>
          </a:p>
        </p:txBody>
      </p:sp>
      <p:sp>
        <p:nvSpPr>
          <p:cNvPr id="25" name="Freeform 25"/>
          <p:cNvSpPr/>
          <p:nvPr/>
        </p:nvSpPr>
        <p:spPr>
          <a:xfrm>
            <a:off x="14699066" y="9745423"/>
            <a:ext cx="3432095" cy="349450"/>
          </a:xfrm>
          <a:custGeom>
            <a:avLst/>
            <a:gdLst/>
            <a:ahLst/>
            <a:cxnLst/>
            <a:rect l="l" t="t" r="r" b="b"/>
            <a:pathLst>
              <a:path w="3432095" h="349450">
                <a:moveTo>
                  <a:pt x="0" y="0"/>
                </a:moveTo>
                <a:lnTo>
                  <a:pt x="3432094" y="0"/>
                </a:lnTo>
                <a:lnTo>
                  <a:pt x="3432094" y="349450"/>
                </a:lnTo>
                <a:lnTo>
                  <a:pt x="0" y="34945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6" name="TextBox 26"/>
          <p:cNvSpPr txBox="1"/>
          <p:nvPr/>
        </p:nvSpPr>
        <p:spPr>
          <a:xfrm>
            <a:off x="15759634" y="9742490"/>
            <a:ext cx="1561010" cy="307690"/>
          </a:xfrm>
          <a:prstGeom prst="rect">
            <a:avLst/>
          </a:prstGeom>
        </p:spPr>
        <p:txBody>
          <a:bodyPr lIns="0" tIns="0" rIns="0" bIns="0" rtlCol="0" anchor="t">
            <a:spAutoFit/>
          </a:bodyPr>
          <a:lstStyle/>
          <a:p>
            <a:pPr algn="l">
              <a:lnSpc>
                <a:spcPts val="2468"/>
              </a:lnSpc>
            </a:pPr>
            <a:r>
              <a:rPr lang="en-US" sz="1763" b="1">
                <a:solidFill>
                  <a:srgbClr val="FFFFFF"/>
                </a:solidFill>
                <a:latin typeface="Poppins Semi-Bold"/>
                <a:ea typeface="Poppins Semi-Bold"/>
                <a:cs typeface="Poppins Semi-Bold"/>
                <a:sym typeface="Poppins Semi-Bold"/>
              </a:rPr>
              <a:t>Quỳnh Oanh</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275149" y="-514350"/>
            <a:ext cx="12907704" cy="11180513"/>
            <a:chOff x="0" y="0"/>
            <a:chExt cx="3399560" cy="2944662"/>
          </a:xfrm>
        </p:grpSpPr>
        <p:sp>
          <p:nvSpPr>
            <p:cNvPr id="4" name="Freeform 4"/>
            <p:cNvSpPr/>
            <p:nvPr/>
          </p:nvSpPr>
          <p:spPr>
            <a:xfrm>
              <a:off x="0" y="0"/>
              <a:ext cx="3399560" cy="2944662"/>
            </a:xfrm>
            <a:custGeom>
              <a:avLst/>
              <a:gdLst/>
              <a:ahLst/>
              <a:cxnLst/>
              <a:rect l="l" t="t" r="r" b="b"/>
              <a:pathLst>
                <a:path w="3399560" h="2944662">
                  <a:moveTo>
                    <a:pt x="0" y="0"/>
                  </a:moveTo>
                  <a:lnTo>
                    <a:pt x="3399560" y="0"/>
                  </a:lnTo>
                  <a:lnTo>
                    <a:pt x="3399560" y="2944662"/>
                  </a:lnTo>
                  <a:lnTo>
                    <a:pt x="0" y="2944662"/>
                  </a:lnTo>
                  <a:close/>
                </a:path>
              </a:pathLst>
            </a:custGeom>
            <a:solidFill>
              <a:srgbClr val="006CCD"/>
            </a:solidFill>
          </p:spPr>
        </p:sp>
        <p:sp>
          <p:nvSpPr>
            <p:cNvPr id="5" name="TextBox 5"/>
            <p:cNvSpPr txBox="1"/>
            <p:nvPr/>
          </p:nvSpPr>
          <p:spPr>
            <a:xfrm>
              <a:off x="0" y="-38100"/>
              <a:ext cx="3399560" cy="2982762"/>
            </a:xfrm>
            <a:prstGeom prst="rect">
              <a:avLst/>
            </a:prstGeom>
          </p:spPr>
          <p:txBody>
            <a:bodyPr lIns="50800" tIns="50800" rIns="50800" bIns="50800" rtlCol="0" anchor="ctr"/>
            <a:lstStyle/>
            <a:p>
              <a:pPr algn="ctr">
                <a:lnSpc>
                  <a:spcPts val="2199"/>
                </a:lnSpc>
              </a:pPr>
              <a:endParaRPr/>
            </a:p>
          </p:txBody>
        </p:sp>
      </p:grpSp>
      <p:grpSp>
        <p:nvGrpSpPr>
          <p:cNvPr id="6" name="Group 6"/>
          <p:cNvGrpSpPr/>
          <p:nvPr/>
        </p:nvGrpSpPr>
        <p:grpSpPr>
          <a:xfrm>
            <a:off x="12450356" y="7192293"/>
            <a:ext cx="8772604" cy="4397760"/>
            <a:chOff x="0" y="0"/>
            <a:chExt cx="417592" cy="209341"/>
          </a:xfrm>
        </p:grpSpPr>
        <p:sp>
          <p:nvSpPr>
            <p:cNvPr id="7" name="Freeform 7"/>
            <p:cNvSpPr/>
            <p:nvPr/>
          </p:nvSpPr>
          <p:spPr>
            <a:xfrm>
              <a:off x="0" y="0"/>
              <a:ext cx="417592" cy="209341"/>
            </a:xfrm>
            <a:custGeom>
              <a:avLst/>
              <a:gdLst/>
              <a:ahLst/>
              <a:cxnLst/>
              <a:rect l="l" t="t" r="r" b="b"/>
              <a:pathLst>
                <a:path w="417592" h="209341">
                  <a:moveTo>
                    <a:pt x="214392" y="0"/>
                  </a:moveTo>
                  <a:lnTo>
                    <a:pt x="0" y="0"/>
                  </a:lnTo>
                  <a:lnTo>
                    <a:pt x="203200" y="209341"/>
                  </a:lnTo>
                  <a:lnTo>
                    <a:pt x="417592" y="209341"/>
                  </a:lnTo>
                  <a:lnTo>
                    <a:pt x="214392" y="0"/>
                  </a:lnTo>
                  <a:close/>
                </a:path>
              </a:pathLst>
            </a:custGeom>
            <a:gradFill rotWithShape="1">
              <a:gsLst>
                <a:gs pos="0">
                  <a:srgbClr val="006CCD">
                    <a:alpha val="0"/>
                  </a:srgbClr>
                </a:gs>
                <a:gs pos="100000">
                  <a:srgbClr val="2376D4">
                    <a:alpha val="100000"/>
                  </a:srgbClr>
                </a:gs>
              </a:gsLst>
              <a:lin ang="0"/>
            </a:gradFill>
          </p:spPr>
        </p:sp>
        <p:sp>
          <p:nvSpPr>
            <p:cNvPr id="8" name="TextBox 8"/>
            <p:cNvSpPr txBox="1"/>
            <p:nvPr/>
          </p:nvSpPr>
          <p:spPr>
            <a:xfrm>
              <a:off x="101600" y="-38100"/>
              <a:ext cx="214392" cy="247441"/>
            </a:xfrm>
            <a:prstGeom prst="rect">
              <a:avLst/>
            </a:prstGeom>
          </p:spPr>
          <p:txBody>
            <a:bodyPr lIns="50800" tIns="50800" rIns="50800" bIns="50800" rtlCol="0" anchor="ctr"/>
            <a:lstStyle/>
            <a:p>
              <a:pPr algn="ctr">
                <a:lnSpc>
                  <a:spcPts val="2199"/>
                </a:lnSpc>
              </a:pPr>
              <a:endParaRPr/>
            </a:p>
          </p:txBody>
        </p:sp>
      </p:grpSp>
      <p:grpSp>
        <p:nvGrpSpPr>
          <p:cNvPr id="9" name="Group 9"/>
          <p:cNvGrpSpPr/>
          <p:nvPr/>
        </p:nvGrpSpPr>
        <p:grpSpPr>
          <a:xfrm>
            <a:off x="1066425" y="873772"/>
            <a:ext cx="16254218" cy="8742140"/>
            <a:chOff x="0" y="0"/>
            <a:chExt cx="1958418" cy="1053312"/>
          </a:xfrm>
        </p:grpSpPr>
        <p:sp>
          <p:nvSpPr>
            <p:cNvPr id="10" name="Freeform 10"/>
            <p:cNvSpPr/>
            <p:nvPr/>
          </p:nvSpPr>
          <p:spPr>
            <a:xfrm>
              <a:off x="0" y="0"/>
              <a:ext cx="1958418" cy="1053312"/>
            </a:xfrm>
            <a:custGeom>
              <a:avLst/>
              <a:gdLst/>
              <a:ahLst/>
              <a:cxnLst/>
              <a:rect l="l" t="t" r="r" b="b"/>
              <a:pathLst>
                <a:path w="1958418" h="1053312">
                  <a:moveTo>
                    <a:pt x="0" y="0"/>
                  </a:moveTo>
                  <a:lnTo>
                    <a:pt x="1958418" y="0"/>
                  </a:lnTo>
                  <a:lnTo>
                    <a:pt x="1958418" y="1053312"/>
                  </a:lnTo>
                  <a:lnTo>
                    <a:pt x="0" y="1053312"/>
                  </a:lnTo>
                  <a:close/>
                </a:path>
              </a:pathLst>
            </a:custGeom>
            <a:solidFill>
              <a:srgbClr val="F1F1F1"/>
            </a:solidFill>
          </p:spPr>
        </p:sp>
        <p:sp>
          <p:nvSpPr>
            <p:cNvPr id="11" name="TextBox 11"/>
            <p:cNvSpPr txBox="1"/>
            <p:nvPr/>
          </p:nvSpPr>
          <p:spPr>
            <a:xfrm>
              <a:off x="0" y="-38100"/>
              <a:ext cx="1958418" cy="1091412"/>
            </a:xfrm>
            <a:prstGeom prst="rect">
              <a:avLst/>
            </a:prstGeom>
          </p:spPr>
          <p:txBody>
            <a:bodyPr lIns="50800" tIns="50800" rIns="50800" bIns="50800" rtlCol="0" anchor="ctr"/>
            <a:lstStyle/>
            <a:p>
              <a:pPr algn="ctr">
                <a:lnSpc>
                  <a:spcPts val="2199"/>
                </a:lnSpc>
              </a:pPr>
              <a:endParaRPr/>
            </a:p>
          </p:txBody>
        </p:sp>
      </p:grpSp>
      <p:sp>
        <p:nvSpPr>
          <p:cNvPr id="12" name="Freeform 12"/>
          <p:cNvSpPr/>
          <p:nvPr/>
        </p:nvSpPr>
        <p:spPr>
          <a:xfrm rot="5116969">
            <a:off x="8302104" y="4311693"/>
            <a:ext cx="1683793" cy="1878470"/>
          </a:xfrm>
          <a:custGeom>
            <a:avLst/>
            <a:gdLst/>
            <a:ahLst/>
            <a:cxnLst/>
            <a:rect l="l" t="t" r="r" b="b"/>
            <a:pathLst>
              <a:path w="1683793" h="1878470">
                <a:moveTo>
                  <a:pt x="0" y="0"/>
                </a:moveTo>
                <a:lnTo>
                  <a:pt x="1683792" y="0"/>
                </a:lnTo>
                <a:lnTo>
                  <a:pt x="1683792" y="1878470"/>
                </a:lnTo>
                <a:lnTo>
                  <a:pt x="0" y="18784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10956097" y="2795917"/>
            <a:ext cx="5880561" cy="6595256"/>
          </a:xfrm>
          <a:custGeom>
            <a:avLst/>
            <a:gdLst/>
            <a:ahLst/>
            <a:cxnLst/>
            <a:rect l="l" t="t" r="r" b="b"/>
            <a:pathLst>
              <a:path w="5880561" h="6595256">
                <a:moveTo>
                  <a:pt x="0" y="0"/>
                </a:moveTo>
                <a:lnTo>
                  <a:pt x="5880561" y="0"/>
                </a:lnTo>
                <a:lnTo>
                  <a:pt x="5880561" y="6595256"/>
                </a:lnTo>
                <a:lnTo>
                  <a:pt x="0" y="6595256"/>
                </a:lnTo>
                <a:lnTo>
                  <a:pt x="0" y="0"/>
                </a:lnTo>
                <a:close/>
              </a:path>
            </a:pathLst>
          </a:custGeom>
          <a:blipFill>
            <a:blip r:embed="rId5"/>
            <a:stretch>
              <a:fillRect/>
            </a:stretch>
          </a:blipFill>
        </p:spPr>
      </p:sp>
      <p:grpSp>
        <p:nvGrpSpPr>
          <p:cNvPr id="14" name="Group 14"/>
          <p:cNvGrpSpPr/>
          <p:nvPr/>
        </p:nvGrpSpPr>
        <p:grpSpPr>
          <a:xfrm>
            <a:off x="1152695" y="2022691"/>
            <a:ext cx="882124" cy="209483"/>
            <a:chOff x="0" y="0"/>
            <a:chExt cx="232329" cy="55172"/>
          </a:xfrm>
        </p:grpSpPr>
        <p:sp>
          <p:nvSpPr>
            <p:cNvPr id="15" name="Freeform 15"/>
            <p:cNvSpPr/>
            <p:nvPr/>
          </p:nvSpPr>
          <p:spPr>
            <a:xfrm>
              <a:off x="0" y="0"/>
              <a:ext cx="232329" cy="55172"/>
            </a:xfrm>
            <a:custGeom>
              <a:avLst/>
              <a:gdLst/>
              <a:ahLst/>
              <a:cxnLst/>
              <a:rect l="l" t="t" r="r" b="b"/>
              <a:pathLst>
                <a:path w="232329" h="55172">
                  <a:moveTo>
                    <a:pt x="0" y="0"/>
                  </a:moveTo>
                  <a:lnTo>
                    <a:pt x="232329" y="0"/>
                  </a:lnTo>
                  <a:lnTo>
                    <a:pt x="232329" y="55172"/>
                  </a:lnTo>
                  <a:lnTo>
                    <a:pt x="0" y="55172"/>
                  </a:lnTo>
                  <a:close/>
                </a:path>
              </a:pathLst>
            </a:custGeom>
            <a:solidFill>
              <a:srgbClr val="2254C5"/>
            </a:solidFill>
          </p:spPr>
        </p:sp>
        <p:sp>
          <p:nvSpPr>
            <p:cNvPr id="16" name="TextBox 16"/>
            <p:cNvSpPr txBox="1"/>
            <p:nvPr/>
          </p:nvSpPr>
          <p:spPr>
            <a:xfrm>
              <a:off x="0" y="-38100"/>
              <a:ext cx="232329" cy="93272"/>
            </a:xfrm>
            <a:prstGeom prst="rect">
              <a:avLst/>
            </a:prstGeom>
          </p:spPr>
          <p:txBody>
            <a:bodyPr lIns="50800" tIns="50800" rIns="50800" bIns="50800" rtlCol="0" anchor="ctr"/>
            <a:lstStyle/>
            <a:p>
              <a:pPr algn="ctr">
                <a:lnSpc>
                  <a:spcPts val="2199"/>
                </a:lnSpc>
              </a:pPr>
              <a:endParaRPr/>
            </a:p>
          </p:txBody>
        </p:sp>
      </p:grpSp>
      <p:sp>
        <p:nvSpPr>
          <p:cNvPr id="17" name="Freeform 17"/>
          <p:cNvSpPr/>
          <p:nvPr/>
        </p:nvSpPr>
        <p:spPr>
          <a:xfrm>
            <a:off x="1496651" y="2795917"/>
            <a:ext cx="9364105" cy="1163151"/>
          </a:xfrm>
          <a:custGeom>
            <a:avLst/>
            <a:gdLst/>
            <a:ahLst/>
            <a:cxnLst/>
            <a:rect l="l" t="t" r="r" b="b"/>
            <a:pathLst>
              <a:path w="9364105" h="1163151">
                <a:moveTo>
                  <a:pt x="0" y="0"/>
                </a:moveTo>
                <a:lnTo>
                  <a:pt x="9364104" y="0"/>
                </a:lnTo>
                <a:lnTo>
                  <a:pt x="9364104" y="1163152"/>
                </a:lnTo>
                <a:lnTo>
                  <a:pt x="0" y="1163152"/>
                </a:lnTo>
                <a:lnTo>
                  <a:pt x="0" y="0"/>
                </a:lnTo>
                <a:close/>
              </a:path>
            </a:pathLst>
          </a:custGeom>
          <a:blipFill>
            <a:blip r:embed="rId6"/>
            <a:stretch>
              <a:fillRect/>
            </a:stretch>
          </a:blipFill>
        </p:spPr>
      </p:sp>
      <p:sp>
        <p:nvSpPr>
          <p:cNvPr id="18" name="TextBox 18"/>
          <p:cNvSpPr txBox="1"/>
          <p:nvPr/>
        </p:nvSpPr>
        <p:spPr>
          <a:xfrm>
            <a:off x="5524208" y="1778404"/>
            <a:ext cx="7239584" cy="621856"/>
          </a:xfrm>
          <a:prstGeom prst="rect">
            <a:avLst/>
          </a:prstGeom>
        </p:spPr>
        <p:txBody>
          <a:bodyPr lIns="0" tIns="0" rIns="0" bIns="0" rtlCol="0" anchor="t">
            <a:spAutoFit/>
          </a:bodyPr>
          <a:lstStyle/>
          <a:p>
            <a:pPr algn="just">
              <a:lnSpc>
                <a:spcPts val="5099"/>
              </a:lnSpc>
              <a:spcBef>
                <a:spcPct val="0"/>
              </a:spcBef>
            </a:pPr>
            <a:r>
              <a:rPr lang="en-US" sz="3642" b="1">
                <a:solidFill>
                  <a:srgbClr val="006CCD"/>
                </a:solidFill>
                <a:latin typeface="Raleway Bold"/>
                <a:ea typeface="Raleway Bold"/>
                <a:cs typeface="Raleway Bold"/>
                <a:sym typeface="Raleway Bold"/>
              </a:rPr>
              <a:t>Tổng doanh thu theo sản phẩm</a:t>
            </a:r>
          </a:p>
        </p:txBody>
      </p:sp>
      <p:sp>
        <p:nvSpPr>
          <p:cNvPr id="19" name="TextBox 19"/>
          <p:cNvSpPr txBox="1"/>
          <p:nvPr/>
        </p:nvSpPr>
        <p:spPr>
          <a:xfrm>
            <a:off x="3884694" y="6100538"/>
            <a:ext cx="5259306" cy="1091756"/>
          </a:xfrm>
          <a:prstGeom prst="rect">
            <a:avLst/>
          </a:prstGeom>
        </p:spPr>
        <p:txBody>
          <a:bodyPr lIns="0" tIns="0" rIns="0" bIns="0" rtlCol="0" anchor="t">
            <a:spAutoFit/>
          </a:bodyPr>
          <a:lstStyle/>
          <a:p>
            <a:pPr marL="678464" lvl="1" indent="-339232" algn="just">
              <a:lnSpc>
                <a:spcPts val="4399"/>
              </a:lnSpc>
              <a:buAutoNum type="arabicPeriod"/>
            </a:pPr>
            <a:r>
              <a:rPr lang="en-US" sz="3142" b="1">
                <a:solidFill>
                  <a:srgbClr val="006CCD"/>
                </a:solidFill>
                <a:latin typeface="Raleway Bold"/>
                <a:ea typeface="Raleway Bold"/>
                <a:cs typeface="Raleway Bold"/>
                <a:sym typeface="Raleway Bold"/>
              </a:rPr>
              <a:t>Độ đo: </a:t>
            </a:r>
            <a:r>
              <a:rPr lang="en-US" sz="3142">
                <a:solidFill>
                  <a:srgbClr val="006CCD"/>
                </a:solidFill>
                <a:latin typeface="Raleway"/>
                <a:ea typeface="Raleway"/>
                <a:cs typeface="Raleway"/>
                <a:sym typeface="Raleway"/>
              </a:rPr>
              <a:t>Line Total</a:t>
            </a:r>
          </a:p>
          <a:p>
            <a:pPr marL="678464" lvl="1" indent="-339232" algn="just">
              <a:lnSpc>
                <a:spcPts val="4399"/>
              </a:lnSpc>
              <a:spcBef>
                <a:spcPct val="0"/>
              </a:spcBef>
              <a:buAutoNum type="arabicPeriod"/>
            </a:pPr>
            <a:r>
              <a:rPr lang="en-US" sz="3142" b="1">
                <a:solidFill>
                  <a:srgbClr val="006CCD"/>
                </a:solidFill>
                <a:latin typeface="Raleway Bold"/>
                <a:ea typeface="Raleway Bold"/>
                <a:cs typeface="Raleway Bold"/>
                <a:sym typeface="Raleway Bold"/>
              </a:rPr>
              <a:t>Chiều:</a:t>
            </a:r>
            <a:r>
              <a:rPr lang="en-US" sz="3142">
                <a:solidFill>
                  <a:srgbClr val="006CCD"/>
                </a:solidFill>
                <a:latin typeface="Raleway"/>
                <a:ea typeface="Raleway"/>
                <a:cs typeface="Raleway"/>
                <a:sym typeface="Raleway"/>
              </a:rPr>
              <a:t> Product</a:t>
            </a:r>
          </a:p>
        </p:txBody>
      </p:sp>
      <p:sp>
        <p:nvSpPr>
          <p:cNvPr id="20" name="TextBox 20"/>
          <p:cNvSpPr txBox="1"/>
          <p:nvPr/>
        </p:nvSpPr>
        <p:spPr>
          <a:xfrm>
            <a:off x="1152695" y="1073797"/>
            <a:ext cx="2731999" cy="828904"/>
          </a:xfrm>
          <a:prstGeom prst="rect">
            <a:avLst/>
          </a:prstGeom>
        </p:spPr>
        <p:txBody>
          <a:bodyPr lIns="0" tIns="0" rIns="0" bIns="0" rtlCol="0" anchor="t">
            <a:spAutoFit/>
          </a:bodyPr>
          <a:lstStyle/>
          <a:p>
            <a:pPr algn="l">
              <a:lnSpc>
                <a:spcPts val="6034"/>
              </a:lnSpc>
            </a:pPr>
            <a:r>
              <a:rPr lang="en-US" sz="6780" b="1">
                <a:solidFill>
                  <a:srgbClr val="3E67C8"/>
                </a:solidFill>
                <a:latin typeface="Montserrat Bold"/>
                <a:ea typeface="Montserrat Bold"/>
                <a:cs typeface="Montserrat Bold"/>
                <a:sym typeface="Montserrat Bold"/>
              </a:rPr>
              <a:t>MDX</a:t>
            </a:r>
          </a:p>
        </p:txBody>
      </p:sp>
      <p:sp>
        <p:nvSpPr>
          <p:cNvPr id="21" name="Freeform 21"/>
          <p:cNvSpPr/>
          <p:nvPr/>
        </p:nvSpPr>
        <p:spPr>
          <a:xfrm>
            <a:off x="14699066" y="9745423"/>
            <a:ext cx="3432095" cy="349450"/>
          </a:xfrm>
          <a:custGeom>
            <a:avLst/>
            <a:gdLst/>
            <a:ahLst/>
            <a:cxnLst/>
            <a:rect l="l" t="t" r="r" b="b"/>
            <a:pathLst>
              <a:path w="3432095" h="349450">
                <a:moveTo>
                  <a:pt x="0" y="0"/>
                </a:moveTo>
                <a:lnTo>
                  <a:pt x="3432094" y="0"/>
                </a:lnTo>
                <a:lnTo>
                  <a:pt x="3432094" y="349450"/>
                </a:lnTo>
                <a:lnTo>
                  <a:pt x="0" y="34945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2" name="TextBox 22"/>
          <p:cNvSpPr txBox="1"/>
          <p:nvPr/>
        </p:nvSpPr>
        <p:spPr>
          <a:xfrm>
            <a:off x="15759634" y="9742490"/>
            <a:ext cx="1561010" cy="307690"/>
          </a:xfrm>
          <a:prstGeom prst="rect">
            <a:avLst/>
          </a:prstGeom>
        </p:spPr>
        <p:txBody>
          <a:bodyPr lIns="0" tIns="0" rIns="0" bIns="0" rtlCol="0" anchor="t">
            <a:spAutoFit/>
          </a:bodyPr>
          <a:lstStyle/>
          <a:p>
            <a:pPr algn="l">
              <a:lnSpc>
                <a:spcPts val="2468"/>
              </a:lnSpc>
            </a:pPr>
            <a:r>
              <a:rPr lang="en-US" sz="1763" b="1">
                <a:solidFill>
                  <a:srgbClr val="FFFFFF"/>
                </a:solidFill>
                <a:latin typeface="Poppins Semi-Bold"/>
                <a:ea typeface="Poppins Semi-Bold"/>
                <a:cs typeface="Poppins Semi-Bold"/>
                <a:sym typeface="Poppins Semi-Bold"/>
              </a:rPr>
              <a:t>Quỳnh Oanh</a:t>
            </a:r>
          </a:p>
        </p:txBody>
      </p:sp>
      <p:grpSp>
        <p:nvGrpSpPr>
          <p:cNvPr id="23" name="Group 23"/>
          <p:cNvGrpSpPr/>
          <p:nvPr/>
        </p:nvGrpSpPr>
        <p:grpSpPr>
          <a:xfrm>
            <a:off x="17163804" y="0"/>
            <a:ext cx="1124196" cy="873772"/>
            <a:chOff x="0" y="0"/>
            <a:chExt cx="156682" cy="121780"/>
          </a:xfrm>
        </p:grpSpPr>
        <p:sp>
          <p:nvSpPr>
            <p:cNvPr id="24" name="Freeform 24"/>
            <p:cNvSpPr/>
            <p:nvPr/>
          </p:nvSpPr>
          <p:spPr>
            <a:xfrm>
              <a:off x="0" y="0"/>
              <a:ext cx="156682" cy="121780"/>
            </a:xfrm>
            <a:custGeom>
              <a:avLst/>
              <a:gdLst/>
              <a:ahLst/>
              <a:cxnLst/>
              <a:rect l="l" t="t" r="r" b="b"/>
              <a:pathLst>
                <a:path w="156682" h="121780">
                  <a:moveTo>
                    <a:pt x="0" y="0"/>
                  </a:moveTo>
                  <a:lnTo>
                    <a:pt x="156682" y="0"/>
                  </a:lnTo>
                  <a:lnTo>
                    <a:pt x="156682" y="121780"/>
                  </a:lnTo>
                  <a:lnTo>
                    <a:pt x="0" y="121780"/>
                  </a:lnTo>
                  <a:close/>
                </a:path>
              </a:pathLst>
            </a:custGeom>
            <a:solidFill>
              <a:srgbClr val="2254C5"/>
            </a:solidFill>
          </p:spPr>
        </p:sp>
        <p:sp>
          <p:nvSpPr>
            <p:cNvPr id="25" name="TextBox 25"/>
            <p:cNvSpPr txBox="1"/>
            <p:nvPr/>
          </p:nvSpPr>
          <p:spPr>
            <a:xfrm>
              <a:off x="0" y="-38100"/>
              <a:ext cx="156682" cy="159880"/>
            </a:xfrm>
            <a:prstGeom prst="rect">
              <a:avLst/>
            </a:prstGeom>
          </p:spPr>
          <p:txBody>
            <a:bodyPr lIns="50800" tIns="50800" rIns="50800" bIns="50800" rtlCol="0" anchor="ctr"/>
            <a:lstStyle/>
            <a:p>
              <a:pPr algn="ctr">
                <a:lnSpc>
                  <a:spcPts val="2199"/>
                </a:lnSpc>
              </a:pPr>
              <a:endParaRPr/>
            </a:p>
          </p:txBody>
        </p:sp>
      </p:grpSp>
      <p:sp>
        <p:nvSpPr>
          <p:cNvPr id="26" name="TextBox 26"/>
          <p:cNvSpPr txBox="1"/>
          <p:nvPr/>
        </p:nvSpPr>
        <p:spPr>
          <a:xfrm>
            <a:off x="17320644" y="275190"/>
            <a:ext cx="810517" cy="418641"/>
          </a:xfrm>
          <a:prstGeom prst="rect">
            <a:avLst/>
          </a:prstGeom>
        </p:spPr>
        <p:txBody>
          <a:bodyPr lIns="0" tIns="0" rIns="0" bIns="0" rtlCol="0" anchor="t">
            <a:spAutoFit/>
          </a:bodyPr>
          <a:lstStyle/>
          <a:p>
            <a:pPr algn="l">
              <a:lnSpc>
                <a:spcPts val="3004"/>
              </a:lnSpc>
            </a:pPr>
            <a:r>
              <a:rPr lang="en-US" sz="3375" b="1">
                <a:solidFill>
                  <a:srgbClr val="FFFFFF"/>
                </a:solidFill>
                <a:latin typeface="Montserrat Bold"/>
                <a:ea typeface="Montserrat Bold"/>
                <a:cs typeface="Montserrat Bold"/>
                <a:sym typeface="Montserrat Bold"/>
              </a:rPr>
              <a:t>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275149" y="-514350"/>
            <a:ext cx="12907704" cy="11180513"/>
            <a:chOff x="0" y="0"/>
            <a:chExt cx="3399560" cy="2944662"/>
          </a:xfrm>
        </p:grpSpPr>
        <p:sp>
          <p:nvSpPr>
            <p:cNvPr id="4" name="Freeform 4"/>
            <p:cNvSpPr/>
            <p:nvPr/>
          </p:nvSpPr>
          <p:spPr>
            <a:xfrm>
              <a:off x="0" y="0"/>
              <a:ext cx="3399560" cy="2944662"/>
            </a:xfrm>
            <a:custGeom>
              <a:avLst/>
              <a:gdLst/>
              <a:ahLst/>
              <a:cxnLst/>
              <a:rect l="l" t="t" r="r" b="b"/>
              <a:pathLst>
                <a:path w="3399560" h="2944662">
                  <a:moveTo>
                    <a:pt x="0" y="0"/>
                  </a:moveTo>
                  <a:lnTo>
                    <a:pt x="3399560" y="0"/>
                  </a:lnTo>
                  <a:lnTo>
                    <a:pt x="3399560" y="2944662"/>
                  </a:lnTo>
                  <a:lnTo>
                    <a:pt x="0" y="2944662"/>
                  </a:lnTo>
                  <a:close/>
                </a:path>
              </a:pathLst>
            </a:custGeom>
            <a:solidFill>
              <a:srgbClr val="006CCD"/>
            </a:solidFill>
          </p:spPr>
        </p:sp>
        <p:sp>
          <p:nvSpPr>
            <p:cNvPr id="5" name="TextBox 5"/>
            <p:cNvSpPr txBox="1"/>
            <p:nvPr/>
          </p:nvSpPr>
          <p:spPr>
            <a:xfrm>
              <a:off x="0" y="-38100"/>
              <a:ext cx="3399560" cy="2982762"/>
            </a:xfrm>
            <a:prstGeom prst="rect">
              <a:avLst/>
            </a:prstGeom>
          </p:spPr>
          <p:txBody>
            <a:bodyPr lIns="50800" tIns="50800" rIns="50800" bIns="50800" rtlCol="0" anchor="ctr"/>
            <a:lstStyle/>
            <a:p>
              <a:pPr algn="ctr">
                <a:lnSpc>
                  <a:spcPts val="2199"/>
                </a:lnSpc>
              </a:pPr>
              <a:endParaRPr/>
            </a:p>
          </p:txBody>
        </p:sp>
      </p:grpSp>
      <p:grpSp>
        <p:nvGrpSpPr>
          <p:cNvPr id="6" name="Group 6"/>
          <p:cNvGrpSpPr/>
          <p:nvPr/>
        </p:nvGrpSpPr>
        <p:grpSpPr>
          <a:xfrm>
            <a:off x="12450356" y="7192293"/>
            <a:ext cx="8772604" cy="4397760"/>
            <a:chOff x="0" y="0"/>
            <a:chExt cx="417592" cy="209341"/>
          </a:xfrm>
        </p:grpSpPr>
        <p:sp>
          <p:nvSpPr>
            <p:cNvPr id="7" name="Freeform 7"/>
            <p:cNvSpPr/>
            <p:nvPr/>
          </p:nvSpPr>
          <p:spPr>
            <a:xfrm>
              <a:off x="0" y="0"/>
              <a:ext cx="417592" cy="209341"/>
            </a:xfrm>
            <a:custGeom>
              <a:avLst/>
              <a:gdLst/>
              <a:ahLst/>
              <a:cxnLst/>
              <a:rect l="l" t="t" r="r" b="b"/>
              <a:pathLst>
                <a:path w="417592" h="209341">
                  <a:moveTo>
                    <a:pt x="214392" y="0"/>
                  </a:moveTo>
                  <a:lnTo>
                    <a:pt x="0" y="0"/>
                  </a:lnTo>
                  <a:lnTo>
                    <a:pt x="203200" y="209341"/>
                  </a:lnTo>
                  <a:lnTo>
                    <a:pt x="417592" y="209341"/>
                  </a:lnTo>
                  <a:lnTo>
                    <a:pt x="214392" y="0"/>
                  </a:lnTo>
                  <a:close/>
                </a:path>
              </a:pathLst>
            </a:custGeom>
            <a:gradFill rotWithShape="1">
              <a:gsLst>
                <a:gs pos="0">
                  <a:srgbClr val="006CCD">
                    <a:alpha val="0"/>
                  </a:srgbClr>
                </a:gs>
                <a:gs pos="100000">
                  <a:srgbClr val="2376D4">
                    <a:alpha val="100000"/>
                  </a:srgbClr>
                </a:gs>
              </a:gsLst>
              <a:lin ang="0"/>
            </a:gradFill>
          </p:spPr>
        </p:sp>
        <p:sp>
          <p:nvSpPr>
            <p:cNvPr id="8" name="TextBox 8"/>
            <p:cNvSpPr txBox="1"/>
            <p:nvPr/>
          </p:nvSpPr>
          <p:spPr>
            <a:xfrm>
              <a:off x="101600" y="-38100"/>
              <a:ext cx="214392" cy="247441"/>
            </a:xfrm>
            <a:prstGeom prst="rect">
              <a:avLst/>
            </a:prstGeom>
          </p:spPr>
          <p:txBody>
            <a:bodyPr lIns="50800" tIns="50800" rIns="50800" bIns="50800" rtlCol="0" anchor="ctr"/>
            <a:lstStyle/>
            <a:p>
              <a:pPr algn="ctr">
                <a:lnSpc>
                  <a:spcPts val="2199"/>
                </a:lnSpc>
              </a:pPr>
              <a:endParaRPr/>
            </a:p>
          </p:txBody>
        </p:sp>
      </p:grpSp>
      <p:grpSp>
        <p:nvGrpSpPr>
          <p:cNvPr id="9" name="Group 9"/>
          <p:cNvGrpSpPr/>
          <p:nvPr/>
        </p:nvGrpSpPr>
        <p:grpSpPr>
          <a:xfrm>
            <a:off x="17163804" y="0"/>
            <a:ext cx="1124196" cy="873772"/>
            <a:chOff x="0" y="0"/>
            <a:chExt cx="156682" cy="121780"/>
          </a:xfrm>
        </p:grpSpPr>
        <p:sp>
          <p:nvSpPr>
            <p:cNvPr id="10" name="Freeform 10"/>
            <p:cNvSpPr/>
            <p:nvPr/>
          </p:nvSpPr>
          <p:spPr>
            <a:xfrm>
              <a:off x="0" y="0"/>
              <a:ext cx="156682" cy="121780"/>
            </a:xfrm>
            <a:custGeom>
              <a:avLst/>
              <a:gdLst/>
              <a:ahLst/>
              <a:cxnLst/>
              <a:rect l="l" t="t" r="r" b="b"/>
              <a:pathLst>
                <a:path w="156682" h="121780">
                  <a:moveTo>
                    <a:pt x="0" y="0"/>
                  </a:moveTo>
                  <a:lnTo>
                    <a:pt x="156682" y="0"/>
                  </a:lnTo>
                  <a:lnTo>
                    <a:pt x="156682" y="121780"/>
                  </a:lnTo>
                  <a:lnTo>
                    <a:pt x="0" y="121780"/>
                  </a:lnTo>
                  <a:close/>
                </a:path>
              </a:pathLst>
            </a:custGeom>
            <a:solidFill>
              <a:srgbClr val="2254C5"/>
            </a:solidFill>
          </p:spPr>
        </p:sp>
        <p:sp>
          <p:nvSpPr>
            <p:cNvPr id="11" name="TextBox 11"/>
            <p:cNvSpPr txBox="1"/>
            <p:nvPr/>
          </p:nvSpPr>
          <p:spPr>
            <a:xfrm>
              <a:off x="0" y="-38100"/>
              <a:ext cx="156682" cy="159880"/>
            </a:xfrm>
            <a:prstGeom prst="rect">
              <a:avLst/>
            </a:prstGeom>
          </p:spPr>
          <p:txBody>
            <a:bodyPr lIns="50800" tIns="50800" rIns="50800" bIns="50800" rtlCol="0" anchor="ctr"/>
            <a:lstStyle/>
            <a:p>
              <a:pPr algn="ctr">
                <a:lnSpc>
                  <a:spcPts val="2199"/>
                </a:lnSpc>
              </a:pPr>
              <a:endParaRPr/>
            </a:p>
          </p:txBody>
        </p:sp>
      </p:grpSp>
      <p:grpSp>
        <p:nvGrpSpPr>
          <p:cNvPr id="12" name="Group 12"/>
          <p:cNvGrpSpPr/>
          <p:nvPr/>
        </p:nvGrpSpPr>
        <p:grpSpPr>
          <a:xfrm>
            <a:off x="1471684" y="873772"/>
            <a:ext cx="15065643" cy="8539457"/>
            <a:chOff x="0" y="0"/>
            <a:chExt cx="1815211" cy="1028892"/>
          </a:xfrm>
        </p:grpSpPr>
        <p:sp>
          <p:nvSpPr>
            <p:cNvPr id="13" name="Freeform 13"/>
            <p:cNvSpPr/>
            <p:nvPr/>
          </p:nvSpPr>
          <p:spPr>
            <a:xfrm>
              <a:off x="0" y="0"/>
              <a:ext cx="1815211" cy="1028892"/>
            </a:xfrm>
            <a:custGeom>
              <a:avLst/>
              <a:gdLst/>
              <a:ahLst/>
              <a:cxnLst/>
              <a:rect l="l" t="t" r="r" b="b"/>
              <a:pathLst>
                <a:path w="1815211" h="1028892">
                  <a:moveTo>
                    <a:pt x="0" y="0"/>
                  </a:moveTo>
                  <a:lnTo>
                    <a:pt x="1815211" y="0"/>
                  </a:lnTo>
                  <a:lnTo>
                    <a:pt x="1815211" y="1028892"/>
                  </a:lnTo>
                  <a:lnTo>
                    <a:pt x="0" y="1028892"/>
                  </a:lnTo>
                  <a:close/>
                </a:path>
              </a:pathLst>
            </a:custGeom>
            <a:solidFill>
              <a:srgbClr val="F1F1F1"/>
            </a:solidFill>
          </p:spPr>
        </p:sp>
        <p:sp>
          <p:nvSpPr>
            <p:cNvPr id="14" name="TextBox 14"/>
            <p:cNvSpPr txBox="1"/>
            <p:nvPr/>
          </p:nvSpPr>
          <p:spPr>
            <a:xfrm>
              <a:off x="0" y="-38100"/>
              <a:ext cx="1815211" cy="1066992"/>
            </a:xfrm>
            <a:prstGeom prst="rect">
              <a:avLst/>
            </a:prstGeom>
          </p:spPr>
          <p:txBody>
            <a:bodyPr lIns="50800" tIns="50800" rIns="50800" bIns="50800" rtlCol="0" anchor="ctr"/>
            <a:lstStyle/>
            <a:p>
              <a:pPr algn="ctr">
                <a:lnSpc>
                  <a:spcPts val="2199"/>
                </a:lnSpc>
              </a:pPr>
              <a:endParaRPr/>
            </a:p>
          </p:txBody>
        </p:sp>
      </p:grpSp>
      <p:sp>
        <p:nvSpPr>
          <p:cNvPr id="15" name="Freeform 15"/>
          <p:cNvSpPr/>
          <p:nvPr/>
        </p:nvSpPr>
        <p:spPr>
          <a:xfrm rot="5116969">
            <a:off x="8453454" y="4563904"/>
            <a:ext cx="1381092" cy="1540772"/>
          </a:xfrm>
          <a:custGeom>
            <a:avLst/>
            <a:gdLst/>
            <a:ahLst/>
            <a:cxnLst/>
            <a:rect l="l" t="t" r="r" b="b"/>
            <a:pathLst>
              <a:path w="1381092" h="1540772">
                <a:moveTo>
                  <a:pt x="0" y="0"/>
                </a:moveTo>
                <a:lnTo>
                  <a:pt x="1381092" y="0"/>
                </a:lnTo>
                <a:lnTo>
                  <a:pt x="1381092" y="1540771"/>
                </a:lnTo>
                <a:lnTo>
                  <a:pt x="0" y="15407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a:off x="3536320" y="2707018"/>
            <a:ext cx="10561342" cy="1680524"/>
          </a:xfrm>
          <a:custGeom>
            <a:avLst/>
            <a:gdLst/>
            <a:ahLst/>
            <a:cxnLst/>
            <a:rect l="l" t="t" r="r" b="b"/>
            <a:pathLst>
              <a:path w="10561342" h="1680524">
                <a:moveTo>
                  <a:pt x="0" y="0"/>
                </a:moveTo>
                <a:lnTo>
                  <a:pt x="10561342" y="0"/>
                </a:lnTo>
                <a:lnTo>
                  <a:pt x="10561342" y="1680524"/>
                </a:lnTo>
                <a:lnTo>
                  <a:pt x="0" y="1680524"/>
                </a:lnTo>
                <a:lnTo>
                  <a:pt x="0" y="0"/>
                </a:lnTo>
                <a:close/>
              </a:path>
            </a:pathLst>
          </a:custGeom>
          <a:blipFill>
            <a:blip r:embed="rId5"/>
            <a:stretch>
              <a:fillRect/>
            </a:stretch>
          </a:blipFill>
        </p:spPr>
      </p:sp>
      <p:sp>
        <p:nvSpPr>
          <p:cNvPr id="17" name="Freeform 17"/>
          <p:cNvSpPr/>
          <p:nvPr/>
        </p:nvSpPr>
        <p:spPr>
          <a:xfrm>
            <a:off x="10257013" y="4894405"/>
            <a:ext cx="5301519" cy="4011960"/>
          </a:xfrm>
          <a:custGeom>
            <a:avLst/>
            <a:gdLst/>
            <a:ahLst/>
            <a:cxnLst/>
            <a:rect l="l" t="t" r="r" b="b"/>
            <a:pathLst>
              <a:path w="5301519" h="4011960">
                <a:moveTo>
                  <a:pt x="0" y="0"/>
                </a:moveTo>
                <a:lnTo>
                  <a:pt x="5301519" y="0"/>
                </a:lnTo>
                <a:lnTo>
                  <a:pt x="5301519" y="4011960"/>
                </a:lnTo>
                <a:lnTo>
                  <a:pt x="0" y="4011960"/>
                </a:lnTo>
                <a:lnTo>
                  <a:pt x="0" y="0"/>
                </a:lnTo>
                <a:close/>
              </a:path>
            </a:pathLst>
          </a:custGeom>
          <a:blipFill>
            <a:blip r:embed="rId6"/>
            <a:stretch>
              <a:fillRect/>
            </a:stretch>
          </a:blipFill>
        </p:spPr>
      </p:sp>
      <p:sp>
        <p:nvSpPr>
          <p:cNvPr id="18" name="TextBox 18"/>
          <p:cNvSpPr txBox="1"/>
          <p:nvPr/>
        </p:nvSpPr>
        <p:spPr>
          <a:xfrm>
            <a:off x="17320644" y="275190"/>
            <a:ext cx="810517" cy="418641"/>
          </a:xfrm>
          <a:prstGeom prst="rect">
            <a:avLst/>
          </a:prstGeom>
        </p:spPr>
        <p:txBody>
          <a:bodyPr lIns="0" tIns="0" rIns="0" bIns="0" rtlCol="0" anchor="t">
            <a:spAutoFit/>
          </a:bodyPr>
          <a:lstStyle/>
          <a:p>
            <a:pPr algn="l">
              <a:lnSpc>
                <a:spcPts val="3004"/>
              </a:lnSpc>
            </a:pPr>
            <a:r>
              <a:rPr lang="en-US" sz="3375" b="1">
                <a:solidFill>
                  <a:srgbClr val="FFFFFF"/>
                </a:solidFill>
                <a:latin typeface="Montserrat Bold"/>
                <a:ea typeface="Montserrat Bold"/>
                <a:cs typeface="Montserrat Bold"/>
                <a:sym typeface="Montserrat Bold"/>
              </a:rPr>
              <a:t>23</a:t>
            </a:r>
          </a:p>
        </p:txBody>
      </p:sp>
      <p:sp>
        <p:nvSpPr>
          <p:cNvPr id="19" name="TextBox 19"/>
          <p:cNvSpPr txBox="1"/>
          <p:nvPr/>
        </p:nvSpPr>
        <p:spPr>
          <a:xfrm>
            <a:off x="3536320" y="1883146"/>
            <a:ext cx="11288106" cy="621856"/>
          </a:xfrm>
          <a:prstGeom prst="rect">
            <a:avLst/>
          </a:prstGeom>
        </p:spPr>
        <p:txBody>
          <a:bodyPr lIns="0" tIns="0" rIns="0" bIns="0" rtlCol="0" anchor="t">
            <a:spAutoFit/>
          </a:bodyPr>
          <a:lstStyle/>
          <a:p>
            <a:pPr algn="just">
              <a:lnSpc>
                <a:spcPts val="5099"/>
              </a:lnSpc>
              <a:spcBef>
                <a:spcPct val="0"/>
              </a:spcBef>
            </a:pPr>
            <a:r>
              <a:rPr lang="en-US" sz="3642" b="1">
                <a:solidFill>
                  <a:srgbClr val="006CCD"/>
                </a:solidFill>
                <a:latin typeface="Raleway Bold"/>
                <a:ea typeface="Raleway Bold"/>
                <a:cs typeface="Raleway Bold"/>
                <a:sym typeface="Raleway Bold"/>
              </a:rPr>
              <a:t>Tổng số lượng sản phẩm bán được theo danh mục</a:t>
            </a:r>
          </a:p>
        </p:txBody>
      </p:sp>
      <p:sp>
        <p:nvSpPr>
          <p:cNvPr id="20" name="TextBox 20"/>
          <p:cNvSpPr txBox="1"/>
          <p:nvPr/>
        </p:nvSpPr>
        <p:spPr>
          <a:xfrm>
            <a:off x="4059283" y="6019176"/>
            <a:ext cx="4260152" cy="1091756"/>
          </a:xfrm>
          <a:prstGeom prst="rect">
            <a:avLst/>
          </a:prstGeom>
        </p:spPr>
        <p:txBody>
          <a:bodyPr lIns="0" tIns="0" rIns="0" bIns="0" rtlCol="0" anchor="t">
            <a:spAutoFit/>
          </a:bodyPr>
          <a:lstStyle/>
          <a:p>
            <a:pPr marL="678464" lvl="1" indent="-339232" algn="just">
              <a:lnSpc>
                <a:spcPts val="4399"/>
              </a:lnSpc>
              <a:buAutoNum type="arabicPeriod"/>
            </a:pPr>
            <a:r>
              <a:rPr lang="en-US" sz="3142" b="1">
                <a:solidFill>
                  <a:srgbClr val="006CCD"/>
                </a:solidFill>
                <a:latin typeface="Raleway Bold"/>
                <a:ea typeface="Raleway Bold"/>
                <a:cs typeface="Raleway Bold"/>
                <a:sym typeface="Raleway Bold"/>
              </a:rPr>
              <a:t>Độ đo:</a:t>
            </a:r>
            <a:r>
              <a:rPr lang="en-US" sz="3142">
                <a:solidFill>
                  <a:srgbClr val="006CCD"/>
                </a:solidFill>
                <a:latin typeface="Raleway"/>
                <a:ea typeface="Raleway"/>
                <a:cs typeface="Raleway"/>
                <a:sym typeface="Raleway"/>
              </a:rPr>
              <a:t> R QTy</a:t>
            </a:r>
          </a:p>
          <a:p>
            <a:pPr marL="678464" lvl="1" indent="-339232" algn="just">
              <a:lnSpc>
                <a:spcPts val="4399"/>
              </a:lnSpc>
              <a:spcBef>
                <a:spcPct val="0"/>
              </a:spcBef>
              <a:buAutoNum type="arabicPeriod"/>
            </a:pPr>
            <a:r>
              <a:rPr lang="en-US" sz="3142" b="1">
                <a:solidFill>
                  <a:srgbClr val="006CCD"/>
                </a:solidFill>
                <a:latin typeface="Raleway Bold"/>
                <a:ea typeface="Raleway Bold"/>
                <a:cs typeface="Raleway Bold"/>
                <a:sym typeface="Raleway Bold"/>
              </a:rPr>
              <a:t>Chiều:</a:t>
            </a:r>
            <a:r>
              <a:rPr lang="en-US" sz="3142">
                <a:solidFill>
                  <a:srgbClr val="006CCD"/>
                </a:solidFill>
                <a:latin typeface="Raleway"/>
                <a:ea typeface="Raleway"/>
                <a:cs typeface="Raleway"/>
                <a:sym typeface="Raleway"/>
              </a:rPr>
              <a:t> Product</a:t>
            </a:r>
          </a:p>
        </p:txBody>
      </p:sp>
      <p:grpSp>
        <p:nvGrpSpPr>
          <p:cNvPr id="21" name="Group 21"/>
          <p:cNvGrpSpPr/>
          <p:nvPr/>
        </p:nvGrpSpPr>
        <p:grpSpPr>
          <a:xfrm>
            <a:off x="1504813" y="2022691"/>
            <a:ext cx="882124" cy="209483"/>
            <a:chOff x="0" y="0"/>
            <a:chExt cx="232329" cy="55172"/>
          </a:xfrm>
        </p:grpSpPr>
        <p:sp>
          <p:nvSpPr>
            <p:cNvPr id="22" name="Freeform 22"/>
            <p:cNvSpPr/>
            <p:nvPr/>
          </p:nvSpPr>
          <p:spPr>
            <a:xfrm>
              <a:off x="0" y="0"/>
              <a:ext cx="232329" cy="55172"/>
            </a:xfrm>
            <a:custGeom>
              <a:avLst/>
              <a:gdLst/>
              <a:ahLst/>
              <a:cxnLst/>
              <a:rect l="l" t="t" r="r" b="b"/>
              <a:pathLst>
                <a:path w="232329" h="55172">
                  <a:moveTo>
                    <a:pt x="0" y="0"/>
                  </a:moveTo>
                  <a:lnTo>
                    <a:pt x="232329" y="0"/>
                  </a:lnTo>
                  <a:lnTo>
                    <a:pt x="232329" y="55172"/>
                  </a:lnTo>
                  <a:lnTo>
                    <a:pt x="0" y="55172"/>
                  </a:lnTo>
                  <a:close/>
                </a:path>
              </a:pathLst>
            </a:custGeom>
            <a:solidFill>
              <a:srgbClr val="2254C5"/>
            </a:solidFill>
          </p:spPr>
        </p:sp>
        <p:sp>
          <p:nvSpPr>
            <p:cNvPr id="23" name="TextBox 23"/>
            <p:cNvSpPr txBox="1"/>
            <p:nvPr/>
          </p:nvSpPr>
          <p:spPr>
            <a:xfrm>
              <a:off x="0" y="-38100"/>
              <a:ext cx="232329" cy="93272"/>
            </a:xfrm>
            <a:prstGeom prst="rect">
              <a:avLst/>
            </a:prstGeom>
          </p:spPr>
          <p:txBody>
            <a:bodyPr lIns="50800" tIns="50800" rIns="50800" bIns="50800" rtlCol="0" anchor="ctr"/>
            <a:lstStyle/>
            <a:p>
              <a:pPr algn="ctr">
                <a:lnSpc>
                  <a:spcPts val="2199"/>
                </a:lnSpc>
              </a:pPr>
              <a:endParaRPr/>
            </a:p>
          </p:txBody>
        </p:sp>
      </p:grpSp>
      <p:sp>
        <p:nvSpPr>
          <p:cNvPr id="24" name="TextBox 24"/>
          <p:cNvSpPr txBox="1"/>
          <p:nvPr/>
        </p:nvSpPr>
        <p:spPr>
          <a:xfrm>
            <a:off x="1504813" y="1073797"/>
            <a:ext cx="2731999" cy="828904"/>
          </a:xfrm>
          <a:prstGeom prst="rect">
            <a:avLst/>
          </a:prstGeom>
        </p:spPr>
        <p:txBody>
          <a:bodyPr lIns="0" tIns="0" rIns="0" bIns="0" rtlCol="0" anchor="t">
            <a:spAutoFit/>
          </a:bodyPr>
          <a:lstStyle/>
          <a:p>
            <a:pPr algn="l">
              <a:lnSpc>
                <a:spcPts val="6034"/>
              </a:lnSpc>
            </a:pPr>
            <a:r>
              <a:rPr lang="en-US" sz="6780" b="1">
                <a:solidFill>
                  <a:srgbClr val="3E67C8"/>
                </a:solidFill>
                <a:latin typeface="Montserrat Bold"/>
                <a:ea typeface="Montserrat Bold"/>
                <a:cs typeface="Montserrat Bold"/>
                <a:sym typeface="Montserrat Bold"/>
              </a:rPr>
              <a:t>MDX</a:t>
            </a:r>
          </a:p>
        </p:txBody>
      </p:sp>
      <p:sp>
        <p:nvSpPr>
          <p:cNvPr id="25" name="Freeform 25"/>
          <p:cNvSpPr/>
          <p:nvPr/>
        </p:nvSpPr>
        <p:spPr>
          <a:xfrm>
            <a:off x="14699066" y="9745423"/>
            <a:ext cx="3432095" cy="349450"/>
          </a:xfrm>
          <a:custGeom>
            <a:avLst/>
            <a:gdLst/>
            <a:ahLst/>
            <a:cxnLst/>
            <a:rect l="l" t="t" r="r" b="b"/>
            <a:pathLst>
              <a:path w="3432095" h="349450">
                <a:moveTo>
                  <a:pt x="0" y="0"/>
                </a:moveTo>
                <a:lnTo>
                  <a:pt x="3432094" y="0"/>
                </a:lnTo>
                <a:lnTo>
                  <a:pt x="3432094" y="349450"/>
                </a:lnTo>
                <a:lnTo>
                  <a:pt x="0" y="34945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6" name="TextBox 26"/>
          <p:cNvSpPr txBox="1"/>
          <p:nvPr/>
        </p:nvSpPr>
        <p:spPr>
          <a:xfrm>
            <a:off x="15759634" y="9742490"/>
            <a:ext cx="1561010" cy="307690"/>
          </a:xfrm>
          <a:prstGeom prst="rect">
            <a:avLst/>
          </a:prstGeom>
        </p:spPr>
        <p:txBody>
          <a:bodyPr lIns="0" tIns="0" rIns="0" bIns="0" rtlCol="0" anchor="t">
            <a:spAutoFit/>
          </a:bodyPr>
          <a:lstStyle/>
          <a:p>
            <a:pPr algn="l">
              <a:lnSpc>
                <a:spcPts val="2468"/>
              </a:lnSpc>
            </a:pPr>
            <a:r>
              <a:rPr lang="en-US" sz="1763" b="1">
                <a:solidFill>
                  <a:srgbClr val="FFFFFF"/>
                </a:solidFill>
                <a:latin typeface="Poppins Semi-Bold"/>
                <a:ea typeface="Poppins Semi-Bold"/>
                <a:cs typeface="Poppins Semi-Bold"/>
                <a:sym typeface="Poppins Semi-Bold"/>
              </a:rPr>
              <a:t>Quỳnh Oanh</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275149" y="-514350"/>
            <a:ext cx="12907704" cy="11180513"/>
            <a:chOff x="0" y="0"/>
            <a:chExt cx="3399560" cy="2944662"/>
          </a:xfrm>
        </p:grpSpPr>
        <p:sp>
          <p:nvSpPr>
            <p:cNvPr id="4" name="Freeform 4"/>
            <p:cNvSpPr/>
            <p:nvPr/>
          </p:nvSpPr>
          <p:spPr>
            <a:xfrm>
              <a:off x="0" y="0"/>
              <a:ext cx="3399560" cy="2944662"/>
            </a:xfrm>
            <a:custGeom>
              <a:avLst/>
              <a:gdLst/>
              <a:ahLst/>
              <a:cxnLst/>
              <a:rect l="l" t="t" r="r" b="b"/>
              <a:pathLst>
                <a:path w="3399560" h="2944662">
                  <a:moveTo>
                    <a:pt x="0" y="0"/>
                  </a:moveTo>
                  <a:lnTo>
                    <a:pt x="3399560" y="0"/>
                  </a:lnTo>
                  <a:lnTo>
                    <a:pt x="3399560" y="2944662"/>
                  </a:lnTo>
                  <a:lnTo>
                    <a:pt x="0" y="2944662"/>
                  </a:lnTo>
                  <a:close/>
                </a:path>
              </a:pathLst>
            </a:custGeom>
            <a:solidFill>
              <a:srgbClr val="006CCD"/>
            </a:solidFill>
          </p:spPr>
        </p:sp>
        <p:sp>
          <p:nvSpPr>
            <p:cNvPr id="5" name="TextBox 5"/>
            <p:cNvSpPr txBox="1"/>
            <p:nvPr/>
          </p:nvSpPr>
          <p:spPr>
            <a:xfrm>
              <a:off x="0" y="-38100"/>
              <a:ext cx="3399560" cy="2982762"/>
            </a:xfrm>
            <a:prstGeom prst="rect">
              <a:avLst/>
            </a:prstGeom>
          </p:spPr>
          <p:txBody>
            <a:bodyPr lIns="50800" tIns="50800" rIns="50800" bIns="50800" rtlCol="0" anchor="ctr"/>
            <a:lstStyle/>
            <a:p>
              <a:pPr algn="ctr">
                <a:lnSpc>
                  <a:spcPts val="2199"/>
                </a:lnSpc>
              </a:pPr>
              <a:endParaRPr/>
            </a:p>
          </p:txBody>
        </p:sp>
      </p:grpSp>
      <p:grpSp>
        <p:nvGrpSpPr>
          <p:cNvPr id="6" name="Group 6"/>
          <p:cNvGrpSpPr/>
          <p:nvPr/>
        </p:nvGrpSpPr>
        <p:grpSpPr>
          <a:xfrm>
            <a:off x="12450356" y="7192293"/>
            <a:ext cx="8772604" cy="4397760"/>
            <a:chOff x="0" y="0"/>
            <a:chExt cx="417592" cy="209341"/>
          </a:xfrm>
        </p:grpSpPr>
        <p:sp>
          <p:nvSpPr>
            <p:cNvPr id="7" name="Freeform 7"/>
            <p:cNvSpPr/>
            <p:nvPr/>
          </p:nvSpPr>
          <p:spPr>
            <a:xfrm>
              <a:off x="0" y="0"/>
              <a:ext cx="417592" cy="209341"/>
            </a:xfrm>
            <a:custGeom>
              <a:avLst/>
              <a:gdLst/>
              <a:ahLst/>
              <a:cxnLst/>
              <a:rect l="l" t="t" r="r" b="b"/>
              <a:pathLst>
                <a:path w="417592" h="209341">
                  <a:moveTo>
                    <a:pt x="214392" y="0"/>
                  </a:moveTo>
                  <a:lnTo>
                    <a:pt x="0" y="0"/>
                  </a:lnTo>
                  <a:lnTo>
                    <a:pt x="203200" y="209341"/>
                  </a:lnTo>
                  <a:lnTo>
                    <a:pt x="417592" y="209341"/>
                  </a:lnTo>
                  <a:lnTo>
                    <a:pt x="214392" y="0"/>
                  </a:lnTo>
                  <a:close/>
                </a:path>
              </a:pathLst>
            </a:custGeom>
            <a:gradFill rotWithShape="1">
              <a:gsLst>
                <a:gs pos="0">
                  <a:srgbClr val="006CCD">
                    <a:alpha val="0"/>
                  </a:srgbClr>
                </a:gs>
                <a:gs pos="100000">
                  <a:srgbClr val="2376D4">
                    <a:alpha val="100000"/>
                  </a:srgbClr>
                </a:gs>
              </a:gsLst>
              <a:lin ang="0"/>
            </a:gradFill>
          </p:spPr>
        </p:sp>
        <p:sp>
          <p:nvSpPr>
            <p:cNvPr id="8" name="TextBox 8"/>
            <p:cNvSpPr txBox="1"/>
            <p:nvPr/>
          </p:nvSpPr>
          <p:spPr>
            <a:xfrm>
              <a:off x="101600" y="-38100"/>
              <a:ext cx="214392" cy="247441"/>
            </a:xfrm>
            <a:prstGeom prst="rect">
              <a:avLst/>
            </a:prstGeom>
          </p:spPr>
          <p:txBody>
            <a:bodyPr lIns="50800" tIns="50800" rIns="50800" bIns="50800" rtlCol="0" anchor="ctr"/>
            <a:lstStyle/>
            <a:p>
              <a:pPr algn="ctr">
                <a:lnSpc>
                  <a:spcPts val="2199"/>
                </a:lnSpc>
              </a:pPr>
              <a:endParaRPr/>
            </a:p>
          </p:txBody>
        </p:sp>
      </p:grpSp>
      <p:grpSp>
        <p:nvGrpSpPr>
          <p:cNvPr id="9" name="Group 9"/>
          <p:cNvGrpSpPr/>
          <p:nvPr/>
        </p:nvGrpSpPr>
        <p:grpSpPr>
          <a:xfrm>
            <a:off x="17163804" y="0"/>
            <a:ext cx="1124196" cy="873772"/>
            <a:chOff x="0" y="0"/>
            <a:chExt cx="156682" cy="121780"/>
          </a:xfrm>
        </p:grpSpPr>
        <p:sp>
          <p:nvSpPr>
            <p:cNvPr id="10" name="Freeform 10"/>
            <p:cNvSpPr/>
            <p:nvPr/>
          </p:nvSpPr>
          <p:spPr>
            <a:xfrm>
              <a:off x="0" y="0"/>
              <a:ext cx="156682" cy="121780"/>
            </a:xfrm>
            <a:custGeom>
              <a:avLst/>
              <a:gdLst/>
              <a:ahLst/>
              <a:cxnLst/>
              <a:rect l="l" t="t" r="r" b="b"/>
              <a:pathLst>
                <a:path w="156682" h="121780">
                  <a:moveTo>
                    <a:pt x="0" y="0"/>
                  </a:moveTo>
                  <a:lnTo>
                    <a:pt x="156682" y="0"/>
                  </a:lnTo>
                  <a:lnTo>
                    <a:pt x="156682" y="121780"/>
                  </a:lnTo>
                  <a:lnTo>
                    <a:pt x="0" y="121780"/>
                  </a:lnTo>
                  <a:close/>
                </a:path>
              </a:pathLst>
            </a:custGeom>
            <a:solidFill>
              <a:srgbClr val="2254C5"/>
            </a:solidFill>
          </p:spPr>
        </p:sp>
        <p:sp>
          <p:nvSpPr>
            <p:cNvPr id="11" name="TextBox 11"/>
            <p:cNvSpPr txBox="1"/>
            <p:nvPr/>
          </p:nvSpPr>
          <p:spPr>
            <a:xfrm>
              <a:off x="0" y="-38100"/>
              <a:ext cx="156682" cy="159880"/>
            </a:xfrm>
            <a:prstGeom prst="rect">
              <a:avLst/>
            </a:prstGeom>
          </p:spPr>
          <p:txBody>
            <a:bodyPr lIns="50800" tIns="50800" rIns="50800" bIns="50800" rtlCol="0" anchor="ctr"/>
            <a:lstStyle/>
            <a:p>
              <a:pPr algn="ctr">
                <a:lnSpc>
                  <a:spcPts val="2199"/>
                </a:lnSpc>
              </a:pPr>
              <a:endParaRPr/>
            </a:p>
          </p:txBody>
        </p:sp>
      </p:grpSp>
      <p:grpSp>
        <p:nvGrpSpPr>
          <p:cNvPr id="12" name="Group 12"/>
          <p:cNvGrpSpPr/>
          <p:nvPr/>
        </p:nvGrpSpPr>
        <p:grpSpPr>
          <a:xfrm>
            <a:off x="1066425" y="873772"/>
            <a:ext cx="16254218" cy="8742140"/>
            <a:chOff x="0" y="0"/>
            <a:chExt cx="1958418" cy="1053312"/>
          </a:xfrm>
        </p:grpSpPr>
        <p:sp>
          <p:nvSpPr>
            <p:cNvPr id="13" name="Freeform 13"/>
            <p:cNvSpPr/>
            <p:nvPr/>
          </p:nvSpPr>
          <p:spPr>
            <a:xfrm>
              <a:off x="0" y="0"/>
              <a:ext cx="1958418" cy="1053312"/>
            </a:xfrm>
            <a:custGeom>
              <a:avLst/>
              <a:gdLst/>
              <a:ahLst/>
              <a:cxnLst/>
              <a:rect l="l" t="t" r="r" b="b"/>
              <a:pathLst>
                <a:path w="1958418" h="1053312">
                  <a:moveTo>
                    <a:pt x="0" y="0"/>
                  </a:moveTo>
                  <a:lnTo>
                    <a:pt x="1958418" y="0"/>
                  </a:lnTo>
                  <a:lnTo>
                    <a:pt x="1958418" y="1053312"/>
                  </a:lnTo>
                  <a:lnTo>
                    <a:pt x="0" y="1053312"/>
                  </a:lnTo>
                  <a:close/>
                </a:path>
              </a:pathLst>
            </a:custGeom>
            <a:solidFill>
              <a:srgbClr val="F1F1F1"/>
            </a:solidFill>
          </p:spPr>
        </p:sp>
        <p:sp>
          <p:nvSpPr>
            <p:cNvPr id="14" name="TextBox 14"/>
            <p:cNvSpPr txBox="1"/>
            <p:nvPr/>
          </p:nvSpPr>
          <p:spPr>
            <a:xfrm>
              <a:off x="0" y="-38100"/>
              <a:ext cx="1958418" cy="1091412"/>
            </a:xfrm>
            <a:prstGeom prst="rect">
              <a:avLst/>
            </a:prstGeom>
          </p:spPr>
          <p:txBody>
            <a:bodyPr lIns="50800" tIns="50800" rIns="50800" bIns="50800" rtlCol="0" anchor="ctr"/>
            <a:lstStyle/>
            <a:p>
              <a:pPr algn="ctr">
                <a:lnSpc>
                  <a:spcPts val="2199"/>
                </a:lnSpc>
              </a:pPr>
              <a:endParaRPr/>
            </a:p>
          </p:txBody>
        </p:sp>
      </p:grpSp>
      <p:sp>
        <p:nvSpPr>
          <p:cNvPr id="15" name="Freeform 15"/>
          <p:cNvSpPr/>
          <p:nvPr/>
        </p:nvSpPr>
        <p:spPr>
          <a:xfrm rot="5116969">
            <a:off x="10237967" y="3816934"/>
            <a:ext cx="1683793" cy="1878470"/>
          </a:xfrm>
          <a:custGeom>
            <a:avLst/>
            <a:gdLst/>
            <a:ahLst/>
            <a:cxnLst/>
            <a:rect l="l" t="t" r="r" b="b"/>
            <a:pathLst>
              <a:path w="1683793" h="1878470">
                <a:moveTo>
                  <a:pt x="0" y="0"/>
                </a:moveTo>
                <a:lnTo>
                  <a:pt x="1683793" y="0"/>
                </a:lnTo>
                <a:lnTo>
                  <a:pt x="1683793" y="1878470"/>
                </a:lnTo>
                <a:lnTo>
                  <a:pt x="0" y="18784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6" name="Group 16"/>
          <p:cNvGrpSpPr/>
          <p:nvPr/>
        </p:nvGrpSpPr>
        <p:grpSpPr>
          <a:xfrm>
            <a:off x="1152695" y="2022691"/>
            <a:ext cx="882124" cy="209483"/>
            <a:chOff x="0" y="0"/>
            <a:chExt cx="232329" cy="55172"/>
          </a:xfrm>
        </p:grpSpPr>
        <p:sp>
          <p:nvSpPr>
            <p:cNvPr id="17" name="Freeform 17"/>
            <p:cNvSpPr/>
            <p:nvPr/>
          </p:nvSpPr>
          <p:spPr>
            <a:xfrm>
              <a:off x="0" y="0"/>
              <a:ext cx="232329" cy="55172"/>
            </a:xfrm>
            <a:custGeom>
              <a:avLst/>
              <a:gdLst/>
              <a:ahLst/>
              <a:cxnLst/>
              <a:rect l="l" t="t" r="r" b="b"/>
              <a:pathLst>
                <a:path w="232329" h="55172">
                  <a:moveTo>
                    <a:pt x="0" y="0"/>
                  </a:moveTo>
                  <a:lnTo>
                    <a:pt x="232329" y="0"/>
                  </a:lnTo>
                  <a:lnTo>
                    <a:pt x="232329" y="55172"/>
                  </a:lnTo>
                  <a:lnTo>
                    <a:pt x="0" y="55172"/>
                  </a:lnTo>
                  <a:close/>
                </a:path>
              </a:pathLst>
            </a:custGeom>
            <a:solidFill>
              <a:srgbClr val="2254C5"/>
            </a:solidFill>
          </p:spPr>
        </p:sp>
        <p:sp>
          <p:nvSpPr>
            <p:cNvPr id="18" name="TextBox 18"/>
            <p:cNvSpPr txBox="1"/>
            <p:nvPr/>
          </p:nvSpPr>
          <p:spPr>
            <a:xfrm>
              <a:off x="0" y="-38100"/>
              <a:ext cx="232329" cy="93272"/>
            </a:xfrm>
            <a:prstGeom prst="rect">
              <a:avLst/>
            </a:prstGeom>
          </p:spPr>
          <p:txBody>
            <a:bodyPr lIns="50800" tIns="50800" rIns="50800" bIns="50800" rtlCol="0" anchor="ctr"/>
            <a:lstStyle/>
            <a:p>
              <a:pPr algn="ctr">
                <a:lnSpc>
                  <a:spcPts val="2199"/>
                </a:lnSpc>
              </a:pPr>
              <a:endParaRPr/>
            </a:p>
          </p:txBody>
        </p:sp>
      </p:grpSp>
      <p:sp>
        <p:nvSpPr>
          <p:cNvPr id="19" name="Freeform 19"/>
          <p:cNvSpPr/>
          <p:nvPr/>
        </p:nvSpPr>
        <p:spPr>
          <a:xfrm>
            <a:off x="1331296" y="2673685"/>
            <a:ext cx="11301259" cy="889974"/>
          </a:xfrm>
          <a:custGeom>
            <a:avLst/>
            <a:gdLst/>
            <a:ahLst/>
            <a:cxnLst/>
            <a:rect l="l" t="t" r="r" b="b"/>
            <a:pathLst>
              <a:path w="11301259" h="889974">
                <a:moveTo>
                  <a:pt x="0" y="0"/>
                </a:moveTo>
                <a:lnTo>
                  <a:pt x="11301259" y="0"/>
                </a:lnTo>
                <a:lnTo>
                  <a:pt x="11301259" y="889974"/>
                </a:lnTo>
                <a:lnTo>
                  <a:pt x="0" y="889974"/>
                </a:lnTo>
                <a:lnTo>
                  <a:pt x="0" y="0"/>
                </a:lnTo>
                <a:close/>
              </a:path>
            </a:pathLst>
          </a:custGeom>
          <a:blipFill>
            <a:blip r:embed="rId5"/>
            <a:stretch>
              <a:fillRect/>
            </a:stretch>
          </a:blipFill>
        </p:spPr>
      </p:sp>
      <p:sp>
        <p:nvSpPr>
          <p:cNvPr id="20" name="TextBox 20"/>
          <p:cNvSpPr txBox="1"/>
          <p:nvPr/>
        </p:nvSpPr>
        <p:spPr>
          <a:xfrm>
            <a:off x="17320644" y="275190"/>
            <a:ext cx="810517" cy="418641"/>
          </a:xfrm>
          <a:prstGeom prst="rect">
            <a:avLst/>
          </a:prstGeom>
        </p:spPr>
        <p:txBody>
          <a:bodyPr lIns="0" tIns="0" rIns="0" bIns="0" rtlCol="0" anchor="t">
            <a:spAutoFit/>
          </a:bodyPr>
          <a:lstStyle/>
          <a:p>
            <a:pPr algn="l">
              <a:lnSpc>
                <a:spcPts val="3004"/>
              </a:lnSpc>
            </a:pPr>
            <a:r>
              <a:rPr lang="en-US" sz="3375" b="1">
                <a:solidFill>
                  <a:srgbClr val="FFFFFF"/>
                </a:solidFill>
                <a:latin typeface="Montserrat Bold"/>
                <a:ea typeface="Montserrat Bold"/>
                <a:cs typeface="Montserrat Bold"/>
                <a:sym typeface="Montserrat Bold"/>
              </a:rPr>
              <a:t>24</a:t>
            </a:r>
          </a:p>
        </p:txBody>
      </p:sp>
      <p:sp>
        <p:nvSpPr>
          <p:cNvPr id="21" name="TextBox 21"/>
          <p:cNvSpPr txBox="1"/>
          <p:nvPr/>
        </p:nvSpPr>
        <p:spPr>
          <a:xfrm>
            <a:off x="3740065" y="1778404"/>
            <a:ext cx="11735092" cy="621856"/>
          </a:xfrm>
          <a:prstGeom prst="rect">
            <a:avLst/>
          </a:prstGeom>
        </p:spPr>
        <p:txBody>
          <a:bodyPr lIns="0" tIns="0" rIns="0" bIns="0" rtlCol="0" anchor="t">
            <a:spAutoFit/>
          </a:bodyPr>
          <a:lstStyle/>
          <a:p>
            <a:pPr algn="just">
              <a:lnSpc>
                <a:spcPts val="5099"/>
              </a:lnSpc>
              <a:spcBef>
                <a:spcPct val="0"/>
              </a:spcBef>
            </a:pPr>
            <a:r>
              <a:rPr lang="en-US" sz="3642" b="1">
                <a:solidFill>
                  <a:srgbClr val="006CCD"/>
                </a:solidFill>
                <a:latin typeface="Raleway Bold"/>
                <a:ea typeface="Raleway Bold"/>
                <a:cs typeface="Raleway Bold"/>
                <a:sym typeface="Raleway Bold"/>
              </a:rPr>
              <a:t>Tổng số lượng sản phẩm bán ra theo quý và địa điểm</a:t>
            </a:r>
          </a:p>
        </p:txBody>
      </p:sp>
      <p:sp>
        <p:nvSpPr>
          <p:cNvPr id="22" name="TextBox 22"/>
          <p:cNvSpPr txBox="1"/>
          <p:nvPr/>
        </p:nvSpPr>
        <p:spPr>
          <a:xfrm>
            <a:off x="1152695" y="1073797"/>
            <a:ext cx="2731999" cy="828904"/>
          </a:xfrm>
          <a:prstGeom prst="rect">
            <a:avLst/>
          </a:prstGeom>
        </p:spPr>
        <p:txBody>
          <a:bodyPr lIns="0" tIns="0" rIns="0" bIns="0" rtlCol="0" anchor="t">
            <a:spAutoFit/>
          </a:bodyPr>
          <a:lstStyle/>
          <a:p>
            <a:pPr algn="l">
              <a:lnSpc>
                <a:spcPts val="6034"/>
              </a:lnSpc>
            </a:pPr>
            <a:r>
              <a:rPr lang="en-US" sz="6780" b="1">
                <a:solidFill>
                  <a:srgbClr val="3E67C8"/>
                </a:solidFill>
                <a:latin typeface="Montserrat Bold"/>
                <a:ea typeface="Montserrat Bold"/>
                <a:cs typeface="Montserrat Bold"/>
                <a:sym typeface="Montserrat Bold"/>
              </a:rPr>
              <a:t>MDX</a:t>
            </a:r>
          </a:p>
        </p:txBody>
      </p:sp>
      <p:sp>
        <p:nvSpPr>
          <p:cNvPr id="23" name="Freeform 23"/>
          <p:cNvSpPr/>
          <p:nvPr/>
        </p:nvSpPr>
        <p:spPr>
          <a:xfrm>
            <a:off x="12936575" y="2673685"/>
            <a:ext cx="3900083" cy="6105031"/>
          </a:xfrm>
          <a:custGeom>
            <a:avLst/>
            <a:gdLst/>
            <a:ahLst/>
            <a:cxnLst/>
            <a:rect l="l" t="t" r="r" b="b"/>
            <a:pathLst>
              <a:path w="3900083" h="6105031">
                <a:moveTo>
                  <a:pt x="0" y="0"/>
                </a:moveTo>
                <a:lnTo>
                  <a:pt x="3900083" y="0"/>
                </a:lnTo>
                <a:lnTo>
                  <a:pt x="3900083" y="6105031"/>
                </a:lnTo>
                <a:lnTo>
                  <a:pt x="0" y="6105031"/>
                </a:lnTo>
                <a:lnTo>
                  <a:pt x="0" y="0"/>
                </a:lnTo>
                <a:close/>
              </a:path>
            </a:pathLst>
          </a:custGeom>
          <a:blipFill>
            <a:blip r:embed="rId6"/>
            <a:stretch>
              <a:fillRect/>
            </a:stretch>
          </a:blipFill>
        </p:spPr>
      </p:sp>
      <p:sp>
        <p:nvSpPr>
          <p:cNvPr id="24" name="TextBox 24"/>
          <p:cNvSpPr txBox="1"/>
          <p:nvPr/>
        </p:nvSpPr>
        <p:spPr>
          <a:xfrm>
            <a:off x="3487176" y="5659525"/>
            <a:ext cx="6587398" cy="1091756"/>
          </a:xfrm>
          <a:prstGeom prst="rect">
            <a:avLst/>
          </a:prstGeom>
        </p:spPr>
        <p:txBody>
          <a:bodyPr lIns="0" tIns="0" rIns="0" bIns="0" rtlCol="0" anchor="t">
            <a:spAutoFit/>
          </a:bodyPr>
          <a:lstStyle/>
          <a:p>
            <a:pPr marL="678464" lvl="1" indent="-339232" algn="just">
              <a:lnSpc>
                <a:spcPts val="4399"/>
              </a:lnSpc>
              <a:buAutoNum type="arabicPeriod"/>
            </a:pPr>
            <a:r>
              <a:rPr lang="en-US" sz="3142" b="1">
                <a:solidFill>
                  <a:srgbClr val="006CCD"/>
                </a:solidFill>
                <a:latin typeface="Raleway Bold"/>
                <a:ea typeface="Raleway Bold"/>
                <a:cs typeface="Raleway Bold"/>
                <a:sym typeface="Raleway Bold"/>
              </a:rPr>
              <a:t>Độ đo: </a:t>
            </a:r>
            <a:r>
              <a:rPr lang="en-US" sz="3142">
                <a:solidFill>
                  <a:srgbClr val="006CCD"/>
                </a:solidFill>
                <a:latin typeface="Raleway"/>
                <a:ea typeface="Raleway"/>
                <a:cs typeface="Raleway"/>
                <a:sym typeface="Raleway"/>
              </a:rPr>
              <a:t>R QTy</a:t>
            </a:r>
          </a:p>
          <a:p>
            <a:pPr marL="678464" lvl="1" indent="-339232" algn="just">
              <a:lnSpc>
                <a:spcPts val="4399"/>
              </a:lnSpc>
              <a:spcBef>
                <a:spcPct val="0"/>
              </a:spcBef>
              <a:buAutoNum type="arabicPeriod"/>
            </a:pPr>
            <a:r>
              <a:rPr lang="en-US" sz="3142" b="1">
                <a:solidFill>
                  <a:srgbClr val="006CCD"/>
                </a:solidFill>
                <a:latin typeface="Raleway Bold"/>
                <a:ea typeface="Raleway Bold"/>
                <a:cs typeface="Raleway Bold"/>
                <a:sym typeface="Raleway Bold"/>
              </a:rPr>
              <a:t>Chiều: </a:t>
            </a:r>
            <a:r>
              <a:rPr lang="en-US" sz="3142">
                <a:solidFill>
                  <a:srgbClr val="006CCD"/>
                </a:solidFill>
                <a:latin typeface="Raleway"/>
                <a:ea typeface="Raleway"/>
                <a:cs typeface="Raleway"/>
                <a:sym typeface="Raleway"/>
              </a:rPr>
              <a:t>Transaction và Location</a:t>
            </a:r>
          </a:p>
        </p:txBody>
      </p:sp>
      <p:sp>
        <p:nvSpPr>
          <p:cNvPr id="25" name="Freeform 25"/>
          <p:cNvSpPr/>
          <p:nvPr/>
        </p:nvSpPr>
        <p:spPr>
          <a:xfrm>
            <a:off x="14699066" y="9745423"/>
            <a:ext cx="3432095" cy="349450"/>
          </a:xfrm>
          <a:custGeom>
            <a:avLst/>
            <a:gdLst/>
            <a:ahLst/>
            <a:cxnLst/>
            <a:rect l="l" t="t" r="r" b="b"/>
            <a:pathLst>
              <a:path w="3432095" h="349450">
                <a:moveTo>
                  <a:pt x="0" y="0"/>
                </a:moveTo>
                <a:lnTo>
                  <a:pt x="3432094" y="0"/>
                </a:lnTo>
                <a:lnTo>
                  <a:pt x="3432094" y="349450"/>
                </a:lnTo>
                <a:lnTo>
                  <a:pt x="0" y="34945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6" name="TextBox 26"/>
          <p:cNvSpPr txBox="1"/>
          <p:nvPr/>
        </p:nvSpPr>
        <p:spPr>
          <a:xfrm>
            <a:off x="15759634" y="9742490"/>
            <a:ext cx="1561010" cy="307690"/>
          </a:xfrm>
          <a:prstGeom prst="rect">
            <a:avLst/>
          </a:prstGeom>
        </p:spPr>
        <p:txBody>
          <a:bodyPr lIns="0" tIns="0" rIns="0" bIns="0" rtlCol="0" anchor="t">
            <a:spAutoFit/>
          </a:bodyPr>
          <a:lstStyle/>
          <a:p>
            <a:pPr algn="l">
              <a:lnSpc>
                <a:spcPts val="2468"/>
              </a:lnSpc>
            </a:pPr>
            <a:r>
              <a:rPr lang="en-US" sz="1763" b="1">
                <a:solidFill>
                  <a:srgbClr val="FFFFFF"/>
                </a:solidFill>
                <a:latin typeface="Poppins Semi-Bold"/>
                <a:ea typeface="Poppins Semi-Bold"/>
                <a:cs typeface="Poppins Semi-Bold"/>
                <a:sym typeface="Poppins Semi-Bold"/>
              </a:rPr>
              <a:t>Quỳnh Oanh</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275149" y="-514350"/>
            <a:ext cx="12907704" cy="11180513"/>
            <a:chOff x="0" y="0"/>
            <a:chExt cx="3399560" cy="2944662"/>
          </a:xfrm>
        </p:grpSpPr>
        <p:sp>
          <p:nvSpPr>
            <p:cNvPr id="4" name="Freeform 4"/>
            <p:cNvSpPr/>
            <p:nvPr/>
          </p:nvSpPr>
          <p:spPr>
            <a:xfrm>
              <a:off x="0" y="0"/>
              <a:ext cx="3399560" cy="2944662"/>
            </a:xfrm>
            <a:custGeom>
              <a:avLst/>
              <a:gdLst/>
              <a:ahLst/>
              <a:cxnLst/>
              <a:rect l="l" t="t" r="r" b="b"/>
              <a:pathLst>
                <a:path w="3399560" h="2944662">
                  <a:moveTo>
                    <a:pt x="0" y="0"/>
                  </a:moveTo>
                  <a:lnTo>
                    <a:pt x="3399560" y="0"/>
                  </a:lnTo>
                  <a:lnTo>
                    <a:pt x="3399560" y="2944662"/>
                  </a:lnTo>
                  <a:lnTo>
                    <a:pt x="0" y="2944662"/>
                  </a:lnTo>
                  <a:close/>
                </a:path>
              </a:pathLst>
            </a:custGeom>
            <a:solidFill>
              <a:srgbClr val="006CCD"/>
            </a:solidFill>
          </p:spPr>
        </p:sp>
        <p:sp>
          <p:nvSpPr>
            <p:cNvPr id="5" name="TextBox 5"/>
            <p:cNvSpPr txBox="1"/>
            <p:nvPr/>
          </p:nvSpPr>
          <p:spPr>
            <a:xfrm>
              <a:off x="0" y="-38100"/>
              <a:ext cx="3399560" cy="2982762"/>
            </a:xfrm>
            <a:prstGeom prst="rect">
              <a:avLst/>
            </a:prstGeom>
          </p:spPr>
          <p:txBody>
            <a:bodyPr lIns="50800" tIns="50800" rIns="50800" bIns="50800" rtlCol="0" anchor="ctr"/>
            <a:lstStyle/>
            <a:p>
              <a:pPr algn="ctr">
                <a:lnSpc>
                  <a:spcPts val="2199"/>
                </a:lnSpc>
              </a:pPr>
              <a:endParaRPr/>
            </a:p>
          </p:txBody>
        </p:sp>
      </p:grpSp>
      <p:grpSp>
        <p:nvGrpSpPr>
          <p:cNvPr id="6" name="Group 6"/>
          <p:cNvGrpSpPr/>
          <p:nvPr/>
        </p:nvGrpSpPr>
        <p:grpSpPr>
          <a:xfrm>
            <a:off x="12450356" y="7192293"/>
            <a:ext cx="8772604" cy="4397760"/>
            <a:chOff x="0" y="0"/>
            <a:chExt cx="417592" cy="209341"/>
          </a:xfrm>
        </p:grpSpPr>
        <p:sp>
          <p:nvSpPr>
            <p:cNvPr id="7" name="Freeform 7"/>
            <p:cNvSpPr/>
            <p:nvPr/>
          </p:nvSpPr>
          <p:spPr>
            <a:xfrm>
              <a:off x="0" y="0"/>
              <a:ext cx="417592" cy="209341"/>
            </a:xfrm>
            <a:custGeom>
              <a:avLst/>
              <a:gdLst/>
              <a:ahLst/>
              <a:cxnLst/>
              <a:rect l="l" t="t" r="r" b="b"/>
              <a:pathLst>
                <a:path w="417592" h="209341">
                  <a:moveTo>
                    <a:pt x="214392" y="0"/>
                  </a:moveTo>
                  <a:lnTo>
                    <a:pt x="0" y="0"/>
                  </a:lnTo>
                  <a:lnTo>
                    <a:pt x="203200" y="209341"/>
                  </a:lnTo>
                  <a:lnTo>
                    <a:pt x="417592" y="209341"/>
                  </a:lnTo>
                  <a:lnTo>
                    <a:pt x="214392" y="0"/>
                  </a:lnTo>
                  <a:close/>
                </a:path>
              </a:pathLst>
            </a:custGeom>
            <a:gradFill rotWithShape="1">
              <a:gsLst>
                <a:gs pos="0">
                  <a:srgbClr val="006CCD">
                    <a:alpha val="0"/>
                  </a:srgbClr>
                </a:gs>
                <a:gs pos="100000">
                  <a:srgbClr val="2376D4">
                    <a:alpha val="100000"/>
                  </a:srgbClr>
                </a:gs>
              </a:gsLst>
              <a:lin ang="0"/>
            </a:gradFill>
          </p:spPr>
        </p:sp>
        <p:sp>
          <p:nvSpPr>
            <p:cNvPr id="8" name="TextBox 8"/>
            <p:cNvSpPr txBox="1"/>
            <p:nvPr/>
          </p:nvSpPr>
          <p:spPr>
            <a:xfrm>
              <a:off x="101600" y="-38100"/>
              <a:ext cx="214392" cy="247441"/>
            </a:xfrm>
            <a:prstGeom prst="rect">
              <a:avLst/>
            </a:prstGeom>
          </p:spPr>
          <p:txBody>
            <a:bodyPr lIns="50800" tIns="50800" rIns="50800" bIns="50800" rtlCol="0" anchor="ctr"/>
            <a:lstStyle/>
            <a:p>
              <a:pPr algn="ctr">
                <a:lnSpc>
                  <a:spcPts val="2199"/>
                </a:lnSpc>
              </a:pPr>
              <a:endParaRPr/>
            </a:p>
          </p:txBody>
        </p:sp>
      </p:grpSp>
      <p:grpSp>
        <p:nvGrpSpPr>
          <p:cNvPr id="9" name="Group 9"/>
          <p:cNvGrpSpPr/>
          <p:nvPr/>
        </p:nvGrpSpPr>
        <p:grpSpPr>
          <a:xfrm>
            <a:off x="17163804" y="0"/>
            <a:ext cx="1124196" cy="873772"/>
            <a:chOff x="0" y="0"/>
            <a:chExt cx="156682" cy="121780"/>
          </a:xfrm>
        </p:grpSpPr>
        <p:sp>
          <p:nvSpPr>
            <p:cNvPr id="10" name="Freeform 10"/>
            <p:cNvSpPr/>
            <p:nvPr/>
          </p:nvSpPr>
          <p:spPr>
            <a:xfrm>
              <a:off x="0" y="0"/>
              <a:ext cx="156682" cy="121780"/>
            </a:xfrm>
            <a:custGeom>
              <a:avLst/>
              <a:gdLst/>
              <a:ahLst/>
              <a:cxnLst/>
              <a:rect l="l" t="t" r="r" b="b"/>
              <a:pathLst>
                <a:path w="156682" h="121780">
                  <a:moveTo>
                    <a:pt x="0" y="0"/>
                  </a:moveTo>
                  <a:lnTo>
                    <a:pt x="156682" y="0"/>
                  </a:lnTo>
                  <a:lnTo>
                    <a:pt x="156682" y="121780"/>
                  </a:lnTo>
                  <a:lnTo>
                    <a:pt x="0" y="121780"/>
                  </a:lnTo>
                  <a:close/>
                </a:path>
              </a:pathLst>
            </a:custGeom>
            <a:solidFill>
              <a:srgbClr val="2254C5"/>
            </a:solidFill>
          </p:spPr>
        </p:sp>
        <p:sp>
          <p:nvSpPr>
            <p:cNvPr id="11" name="TextBox 11"/>
            <p:cNvSpPr txBox="1"/>
            <p:nvPr/>
          </p:nvSpPr>
          <p:spPr>
            <a:xfrm>
              <a:off x="0" y="-38100"/>
              <a:ext cx="156682" cy="159880"/>
            </a:xfrm>
            <a:prstGeom prst="rect">
              <a:avLst/>
            </a:prstGeom>
          </p:spPr>
          <p:txBody>
            <a:bodyPr lIns="50800" tIns="50800" rIns="50800" bIns="50800" rtlCol="0" anchor="ctr"/>
            <a:lstStyle/>
            <a:p>
              <a:pPr algn="ctr">
                <a:lnSpc>
                  <a:spcPts val="2199"/>
                </a:lnSpc>
              </a:pPr>
              <a:endParaRPr/>
            </a:p>
          </p:txBody>
        </p:sp>
      </p:grpSp>
      <p:grpSp>
        <p:nvGrpSpPr>
          <p:cNvPr id="12" name="Group 12"/>
          <p:cNvGrpSpPr/>
          <p:nvPr/>
        </p:nvGrpSpPr>
        <p:grpSpPr>
          <a:xfrm>
            <a:off x="1471684" y="873772"/>
            <a:ext cx="15065643" cy="8539457"/>
            <a:chOff x="0" y="0"/>
            <a:chExt cx="1815211" cy="1028892"/>
          </a:xfrm>
        </p:grpSpPr>
        <p:sp>
          <p:nvSpPr>
            <p:cNvPr id="13" name="Freeform 13"/>
            <p:cNvSpPr/>
            <p:nvPr/>
          </p:nvSpPr>
          <p:spPr>
            <a:xfrm>
              <a:off x="0" y="0"/>
              <a:ext cx="1815211" cy="1028892"/>
            </a:xfrm>
            <a:custGeom>
              <a:avLst/>
              <a:gdLst/>
              <a:ahLst/>
              <a:cxnLst/>
              <a:rect l="l" t="t" r="r" b="b"/>
              <a:pathLst>
                <a:path w="1815211" h="1028892">
                  <a:moveTo>
                    <a:pt x="0" y="0"/>
                  </a:moveTo>
                  <a:lnTo>
                    <a:pt x="1815211" y="0"/>
                  </a:lnTo>
                  <a:lnTo>
                    <a:pt x="1815211" y="1028892"/>
                  </a:lnTo>
                  <a:lnTo>
                    <a:pt x="0" y="1028892"/>
                  </a:lnTo>
                  <a:close/>
                </a:path>
              </a:pathLst>
            </a:custGeom>
            <a:solidFill>
              <a:srgbClr val="F1F1F1"/>
            </a:solidFill>
          </p:spPr>
        </p:sp>
        <p:sp>
          <p:nvSpPr>
            <p:cNvPr id="14" name="TextBox 14"/>
            <p:cNvSpPr txBox="1"/>
            <p:nvPr/>
          </p:nvSpPr>
          <p:spPr>
            <a:xfrm>
              <a:off x="0" y="-38100"/>
              <a:ext cx="1815211" cy="1066992"/>
            </a:xfrm>
            <a:prstGeom prst="rect">
              <a:avLst/>
            </a:prstGeom>
          </p:spPr>
          <p:txBody>
            <a:bodyPr lIns="50800" tIns="50800" rIns="50800" bIns="50800" rtlCol="0" anchor="ctr"/>
            <a:lstStyle/>
            <a:p>
              <a:pPr algn="ctr">
                <a:lnSpc>
                  <a:spcPts val="2199"/>
                </a:lnSpc>
              </a:pPr>
              <a:endParaRPr/>
            </a:p>
          </p:txBody>
        </p:sp>
      </p:grpSp>
      <p:sp>
        <p:nvSpPr>
          <p:cNvPr id="15" name="Freeform 15"/>
          <p:cNvSpPr/>
          <p:nvPr/>
        </p:nvSpPr>
        <p:spPr>
          <a:xfrm rot="5116969">
            <a:off x="7500386" y="4349951"/>
            <a:ext cx="1624609" cy="1812444"/>
          </a:xfrm>
          <a:custGeom>
            <a:avLst/>
            <a:gdLst/>
            <a:ahLst/>
            <a:cxnLst/>
            <a:rect l="l" t="t" r="r" b="b"/>
            <a:pathLst>
              <a:path w="1624609" h="1812444">
                <a:moveTo>
                  <a:pt x="0" y="0"/>
                </a:moveTo>
                <a:lnTo>
                  <a:pt x="1624609" y="0"/>
                </a:lnTo>
                <a:lnTo>
                  <a:pt x="1624609" y="1812443"/>
                </a:lnTo>
                <a:lnTo>
                  <a:pt x="0" y="18124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a:off x="3082515" y="3054689"/>
            <a:ext cx="12472149" cy="1100008"/>
          </a:xfrm>
          <a:custGeom>
            <a:avLst/>
            <a:gdLst/>
            <a:ahLst/>
            <a:cxnLst/>
            <a:rect l="l" t="t" r="r" b="b"/>
            <a:pathLst>
              <a:path w="12472149" h="1100008">
                <a:moveTo>
                  <a:pt x="0" y="0"/>
                </a:moveTo>
                <a:lnTo>
                  <a:pt x="12472149" y="0"/>
                </a:lnTo>
                <a:lnTo>
                  <a:pt x="12472149" y="1100008"/>
                </a:lnTo>
                <a:lnTo>
                  <a:pt x="0" y="1100008"/>
                </a:lnTo>
                <a:lnTo>
                  <a:pt x="0" y="0"/>
                </a:lnTo>
                <a:close/>
              </a:path>
            </a:pathLst>
          </a:custGeom>
          <a:blipFill>
            <a:blip r:embed="rId5"/>
            <a:stretch>
              <a:fillRect/>
            </a:stretch>
          </a:blipFill>
        </p:spPr>
      </p:sp>
      <p:sp>
        <p:nvSpPr>
          <p:cNvPr id="17" name="Freeform 17"/>
          <p:cNvSpPr/>
          <p:nvPr/>
        </p:nvSpPr>
        <p:spPr>
          <a:xfrm>
            <a:off x="9282644" y="4673341"/>
            <a:ext cx="6272019" cy="3530251"/>
          </a:xfrm>
          <a:custGeom>
            <a:avLst/>
            <a:gdLst/>
            <a:ahLst/>
            <a:cxnLst/>
            <a:rect l="l" t="t" r="r" b="b"/>
            <a:pathLst>
              <a:path w="6272019" h="3530251">
                <a:moveTo>
                  <a:pt x="0" y="0"/>
                </a:moveTo>
                <a:lnTo>
                  <a:pt x="6272020" y="0"/>
                </a:lnTo>
                <a:lnTo>
                  <a:pt x="6272020" y="3530251"/>
                </a:lnTo>
                <a:lnTo>
                  <a:pt x="0" y="3530251"/>
                </a:lnTo>
                <a:lnTo>
                  <a:pt x="0" y="0"/>
                </a:lnTo>
                <a:close/>
              </a:path>
            </a:pathLst>
          </a:custGeom>
          <a:blipFill>
            <a:blip r:embed="rId6"/>
            <a:stretch>
              <a:fillRect/>
            </a:stretch>
          </a:blipFill>
        </p:spPr>
      </p:sp>
      <p:sp>
        <p:nvSpPr>
          <p:cNvPr id="18" name="TextBox 18"/>
          <p:cNvSpPr txBox="1"/>
          <p:nvPr/>
        </p:nvSpPr>
        <p:spPr>
          <a:xfrm>
            <a:off x="17320644" y="275190"/>
            <a:ext cx="810517" cy="418641"/>
          </a:xfrm>
          <a:prstGeom prst="rect">
            <a:avLst/>
          </a:prstGeom>
        </p:spPr>
        <p:txBody>
          <a:bodyPr lIns="0" tIns="0" rIns="0" bIns="0" rtlCol="0" anchor="t">
            <a:spAutoFit/>
          </a:bodyPr>
          <a:lstStyle/>
          <a:p>
            <a:pPr algn="l">
              <a:lnSpc>
                <a:spcPts val="3004"/>
              </a:lnSpc>
            </a:pPr>
            <a:r>
              <a:rPr lang="en-US" sz="3375" b="1">
                <a:solidFill>
                  <a:srgbClr val="FFFFFF"/>
                </a:solidFill>
                <a:latin typeface="Montserrat Bold"/>
                <a:ea typeface="Montserrat Bold"/>
                <a:cs typeface="Montserrat Bold"/>
                <a:sym typeface="Montserrat Bold"/>
              </a:rPr>
              <a:t>25</a:t>
            </a:r>
          </a:p>
        </p:txBody>
      </p:sp>
      <p:sp>
        <p:nvSpPr>
          <p:cNvPr id="19" name="TextBox 19"/>
          <p:cNvSpPr txBox="1"/>
          <p:nvPr/>
        </p:nvSpPr>
        <p:spPr>
          <a:xfrm>
            <a:off x="3082515" y="2129667"/>
            <a:ext cx="12619305" cy="621856"/>
          </a:xfrm>
          <a:prstGeom prst="rect">
            <a:avLst/>
          </a:prstGeom>
        </p:spPr>
        <p:txBody>
          <a:bodyPr lIns="0" tIns="0" rIns="0" bIns="0" rtlCol="0" anchor="t">
            <a:spAutoFit/>
          </a:bodyPr>
          <a:lstStyle/>
          <a:p>
            <a:pPr algn="just">
              <a:lnSpc>
                <a:spcPts val="5099"/>
              </a:lnSpc>
              <a:spcBef>
                <a:spcPct val="0"/>
              </a:spcBef>
            </a:pPr>
            <a:r>
              <a:rPr lang="en-US" sz="3642" b="1">
                <a:solidFill>
                  <a:srgbClr val="006CCD"/>
                </a:solidFill>
                <a:latin typeface="Raleway Bold"/>
                <a:ea typeface="Raleway Bold"/>
                <a:cs typeface="Raleway Bold"/>
                <a:sym typeface="Raleway Bold"/>
              </a:rPr>
              <a:t>Top 5 sản phẩm bán chạy nhất theo doanh thu sản phẩm</a:t>
            </a:r>
          </a:p>
        </p:txBody>
      </p:sp>
      <p:sp>
        <p:nvSpPr>
          <p:cNvPr id="20" name="TextBox 20"/>
          <p:cNvSpPr txBox="1"/>
          <p:nvPr/>
        </p:nvSpPr>
        <p:spPr>
          <a:xfrm>
            <a:off x="3399982" y="5994312"/>
            <a:ext cx="4244332" cy="1091756"/>
          </a:xfrm>
          <a:prstGeom prst="rect">
            <a:avLst/>
          </a:prstGeom>
        </p:spPr>
        <p:txBody>
          <a:bodyPr lIns="0" tIns="0" rIns="0" bIns="0" rtlCol="0" anchor="t">
            <a:spAutoFit/>
          </a:bodyPr>
          <a:lstStyle/>
          <a:p>
            <a:pPr marL="678464" lvl="1" indent="-339232" algn="just">
              <a:lnSpc>
                <a:spcPts val="4399"/>
              </a:lnSpc>
              <a:buAutoNum type="arabicPeriod"/>
            </a:pPr>
            <a:r>
              <a:rPr lang="en-US" sz="3142" b="1">
                <a:solidFill>
                  <a:srgbClr val="006CCD"/>
                </a:solidFill>
                <a:latin typeface="Raleway Bold"/>
                <a:ea typeface="Raleway Bold"/>
                <a:cs typeface="Raleway Bold"/>
                <a:sym typeface="Raleway Bold"/>
              </a:rPr>
              <a:t>Độ đo:</a:t>
            </a:r>
            <a:r>
              <a:rPr lang="en-US" sz="3142">
                <a:solidFill>
                  <a:srgbClr val="006CCD"/>
                </a:solidFill>
                <a:latin typeface="Raleway"/>
                <a:ea typeface="Raleway"/>
                <a:cs typeface="Raleway"/>
                <a:sym typeface="Raleway"/>
              </a:rPr>
              <a:t> Line Total</a:t>
            </a:r>
          </a:p>
          <a:p>
            <a:pPr marL="678464" lvl="1" indent="-339232" algn="just">
              <a:lnSpc>
                <a:spcPts val="4399"/>
              </a:lnSpc>
              <a:spcBef>
                <a:spcPct val="0"/>
              </a:spcBef>
              <a:buAutoNum type="arabicPeriod"/>
            </a:pPr>
            <a:r>
              <a:rPr lang="en-US" sz="3142" b="1">
                <a:solidFill>
                  <a:srgbClr val="006CCD"/>
                </a:solidFill>
                <a:latin typeface="Raleway Bold"/>
                <a:ea typeface="Raleway Bold"/>
                <a:cs typeface="Raleway Bold"/>
                <a:sym typeface="Raleway Bold"/>
              </a:rPr>
              <a:t>Chiều:</a:t>
            </a:r>
            <a:r>
              <a:rPr lang="en-US" sz="3142">
                <a:solidFill>
                  <a:srgbClr val="006CCD"/>
                </a:solidFill>
                <a:latin typeface="Raleway"/>
                <a:ea typeface="Raleway"/>
                <a:cs typeface="Raleway"/>
                <a:sym typeface="Raleway"/>
              </a:rPr>
              <a:t> Product </a:t>
            </a:r>
          </a:p>
        </p:txBody>
      </p:sp>
      <p:grpSp>
        <p:nvGrpSpPr>
          <p:cNvPr id="21" name="Group 21"/>
          <p:cNvGrpSpPr/>
          <p:nvPr/>
        </p:nvGrpSpPr>
        <p:grpSpPr>
          <a:xfrm>
            <a:off x="1504813" y="2022691"/>
            <a:ext cx="882124" cy="209483"/>
            <a:chOff x="0" y="0"/>
            <a:chExt cx="232329" cy="55172"/>
          </a:xfrm>
        </p:grpSpPr>
        <p:sp>
          <p:nvSpPr>
            <p:cNvPr id="22" name="Freeform 22"/>
            <p:cNvSpPr/>
            <p:nvPr/>
          </p:nvSpPr>
          <p:spPr>
            <a:xfrm>
              <a:off x="0" y="0"/>
              <a:ext cx="232329" cy="55172"/>
            </a:xfrm>
            <a:custGeom>
              <a:avLst/>
              <a:gdLst/>
              <a:ahLst/>
              <a:cxnLst/>
              <a:rect l="l" t="t" r="r" b="b"/>
              <a:pathLst>
                <a:path w="232329" h="55172">
                  <a:moveTo>
                    <a:pt x="0" y="0"/>
                  </a:moveTo>
                  <a:lnTo>
                    <a:pt x="232329" y="0"/>
                  </a:lnTo>
                  <a:lnTo>
                    <a:pt x="232329" y="55172"/>
                  </a:lnTo>
                  <a:lnTo>
                    <a:pt x="0" y="55172"/>
                  </a:lnTo>
                  <a:close/>
                </a:path>
              </a:pathLst>
            </a:custGeom>
            <a:solidFill>
              <a:srgbClr val="2254C5"/>
            </a:solidFill>
          </p:spPr>
        </p:sp>
        <p:sp>
          <p:nvSpPr>
            <p:cNvPr id="23" name="TextBox 23"/>
            <p:cNvSpPr txBox="1"/>
            <p:nvPr/>
          </p:nvSpPr>
          <p:spPr>
            <a:xfrm>
              <a:off x="0" y="-38100"/>
              <a:ext cx="232329" cy="93272"/>
            </a:xfrm>
            <a:prstGeom prst="rect">
              <a:avLst/>
            </a:prstGeom>
          </p:spPr>
          <p:txBody>
            <a:bodyPr lIns="50800" tIns="50800" rIns="50800" bIns="50800" rtlCol="0" anchor="ctr"/>
            <a:lstStyle/>
            <a:p>
              <a:pPr algn="ctr">
                <a:lnSpc>
                  <a:spcPts val="2199"/>
                </a:lnSpc>
              </a:pPr>
              <a:endParaRPr/>
            </a:p>
          </p:txBody>
        </p:sp>
      </p:grpSp>
      <p:sp>
        <p:nvSpPr>
          <p:cNvPr id="24" name="TextBox 24"/>
          <p:cNvSpPr txBox="1"/>
          <p:nvPr/>
        </p:nvSpPr>
        <p:spPr>
          <a:xfrm>
            <a:off x="1504813" y="1073797"/>
            <a:ext cx="2731999" cy="828904"/>
          </a:xfrm>
          <a:prstGeom prst="rect">
            <a:avLst/>
          </a:prstGeom>
        </p:spPr>
        <p:txBody>
          <a:bodyPr lIns="0" tIns="0" rIns="0" bIns="0" rtlCol="0" anchor="t">
            <a:spAutoFit/>
          </a:bodyPr>
          <a:lstStyle/>
          <a:p>
            <a:pPr algn="l">
              <a:lnSpc>
                <a:spcPts val="6034"/>
              </a:lnSpc>
            </a:pPr>
            <a:r>
              <a:rPr lang="en-US" sz="6780" b="1">
                <a:solidFill>
                  <a:srgbClr val="3E67C8"/>
                </a:solidFill>
                <a:latin typeface="Montserrat Bold"/>
                <a:ea typeface="Montserrat Bold"/>
                <a:cs typeface="Montserrat Bold"/>
                <a:sym typeface="Montserrat Bold"/>
              </a:rPr>
              <a:t>MDX</a:t>
            </a:r>
          </a:p>
        </p:txBody>
      </p:sp>
      <p:sp>
        <p:nvSpPr>
          <p:cNvPr id="25" name="Freeform 25"/>
          <p:cNvSpPr/>
          <p:nvPr/>
        </p:nvSpPr>
        <p:spPr>
          <a:xfrm>
            <a:off x="14699066" y="9745423"/>
            <a:ext cx="3432095" cy="349450"/>
          </a:xfrm>
          <a:custGeom>
            <a:avLst/>
            <a:gdLst/>
            <a:ahLst/>
            <a:cxnLst/>
            <a:rect l="l" t="t" r="r" b="b"/>
            <a:pathLst>
              <a:path w="3432095" h="349450">
                <a:moveTo>
                  <a:pt x="0" y="0"/>
                </a:moveTo>
                <a:lnTo>
                  <a:pt x="3432094" y="0"/>
                </a:lnTo>
                <a:lnTo>
                  <a:pt x="3432094" y="349450"/>
                </a:lnTo>
                <a:lnTo>
                  <a:pt x="0" y="34945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6" name="TextBox 26"/>
          <p:cNvSpPr txBox="1"/>
          <p:nvPr/>
        </p:nvSpPr>
        <p:spPr>
          <a:xfrm>
            <a:off x="15759634" y="9742490"/>
            <a:ext cx="1561010" cy="307690"/>
          </a:xfrm>
          <a:prstGeom prst="rect">
            <a:avLst/>
          </a:prstGeom>
        </p:spPr>
        <p:txBody>
          <a:bodyPr lIns="0" tIns="0" rIns="0" bIns="0" rtlCol="0" anchor="t">
            <a:spAutoFit/>
          </a:bodyPr>
          <a:lstStyle/>
          <a:p>
            <a:pPr algn="l">
              <a:lnSpc>
                <a:spcPts val="2468"/>
              </a:lnSpc>
            </a:pPr>
            <a:r>
              <a:rPr lang="en-US" sz="1763" b="1">
                <a:solidFill>
                  <a:srgbClr val="FFFFFF"/>
                </a:solidFill>
                <a:latin typeface="Poppins Semi-Bold"/>
                <a:ea typeface="Poppins Semi-Bold"/>
                <a:cs typeface="Poppins Semi-Bold"/>
                <a:sym typeface="Poppins Semi-Bold"/>
              </a:rPr>
              <a:t>Quỳnh Oanh</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275149" y="-514350"/>
            <a:ext cx="12907704" cy="11180513"/>
            <a:chOff x="0" y="0"/>
            <a:chExt cx="3399560" cy="2944662"/>
          </a:xfrm>
        </p:grpSpPr>
        <p:sp>
          <p:nvSpPr>
            <p:cNvPr id="4" name="Freeform 4"/>
            <p:cNvSpPr/>
            <p:nvPr/>
          </p:nvSpPr>
          <p:spPr>
            <a:xfrm>
              <a:off x="0" y="0"/>
              <a:ext cx="3399560" cy="2944662"/>
            </a:xfrm>
            <a:custGeom>
              <a:avLst/>
              <a:gdLst/>
              <a:ahLst/>
              <a:cxnLst/>
              <a:rect l="l" t="t" r="r" b="b"/>
              <a:pathLst>
                <a:path w="3399560" h="2944662">
                  <a:moveTo>
                    <a:pt x="0" y="0"/>
                  </a:moveTo>
                  <a:lnTo>
                    <a:pt x="3399560" y="0"/>
                  </a:lnTo>
                  <a:lnTo>
                    <a:pt x="3399560" y="2944662"/>
                  </a:lnTo>
                  <a:lnTo>
                    <a:pt x="0" y="2944662"/>
                  </a:lnTo>
                  <a:close/>
                </a:path>
              </a:pathLst>
            </a:custGeom>
            <a:solidFill>
              <a:srgbClr val="006CCD"/>
            </a:solidFill>
          </p:spPr>
        </p:sp>
        <p:sp>
          <p:nvSpPr>
            <p:cNvPr id="5" name="TextBox 5"/>
            <p:cNvSpPr txBox="1"/>
            <p:nvPr/>
          </p:nvSpPr>
          <p:spPr>
            <a:xfrm>
              <a:off x="0" y="-38100"/>
              <a:ext cx="3399560" cy="2982762"/>
            </a:xfrm>
            <a:prstGeom prst="rect">
              <a:avLst/>
            </a:prstGeom>
          </p:spPr>
          <p:txBody>
            <a:bodyPr lIns="50800" tIns="50800" rIns="50800" bIns="50800" rtlCol="0" anchor="ctr"/>
            <a:lstStyle/>
            <a:p>
              <a:pPr algn="ctr">
                <a:lnSpc>
                  <a:spcPts val="2199"/>
                </a:lnSpc>
              </a:pPr>
              <a:endParaRPr/>
            </a:p>
          </p:txBody>
        </p:sp>
      </p:grpSp>
      <p:grpSp>
        <p:nvGrpSpPr>
          <p:cNvPr id="6" name="Group 6"/>
          <p:cNvGrpSpPr/>
          <p:nvPr/>
        </p:nvGrpSpPr>
        <p:grpSpPr>
          <a:xfrm>
            <a:off x="12450356" y="7192293"/>
            <a:ext cx="8772604" cy="4397760"/>
            <a:chOff x="0" y="0"/>
            <a:chExt cx="417592" cy="209341"/>
          </a:xfrm>
        </p:grpSpPr>
        <p:sp>
          <p:nvSpPr>
            <p:cNvPr id="7" name="Freeform 7"/>
            <p:cNvSpPr/>
            <p:nvPr/>
          </p:nvSpPr>
          <p:spPr>
            <a:xfrm>
              <a:off x="0" y="0"/>
              <a:ext cx="417592" cy="209341"/>
            </a:xfrm>
            <a:custGeom>
              <a:avLst/>
              <a:gdLst/>
              <a:ahLst/>
              <a:cxnLst/>
              <a:rect l="l" t="t" r="r" b="b"/>
              <a:pathLst>
                <a:path w="417592" h="209341">
                  <a:moveTo>
                    <a:pt x="214392" y="0"/>
                  </a:moveTo>
                  <a:lnTo>
                    <a:pt x="0" y="0"/>
                  </a:lnTo>
                  <a:lnTo>
                    <a:pt x="203200" y="209341"/>
                  </a:lnTo>
                  <a:lnTo>
                    <a:pt x="417592" y="209341"/>
                  </a:lnTo>
                  <a:lnTo>
                    <a:pt x="214392" y="0"/>
                  </a:lnTo>
                  <a:close/>
                </a:path>
              </a:pathLst>
            </a:custGeom>
            <a:gradFill rotWithShape="1">
              <a:gsLst>
                <a:gs pos="0">
                  <a:srgbClr val="006CCD">
                    <a:alpha val="0"/>
                  </a:srgbClr>
                </a:gs>
                <a:gs pos="100000">
                  <a:srgbClr val="2376D4">
                    <a:alpha val="100000"/>
                  </a:srgbClr>
                </a:gs>
              </a:gsLst>
              <a:lin ang="0"/>
            </a:gradFill>
          </p:spPr>
        </p:sp>
        <p:sp>
          <p:nvSpPr>
            <p:cNvPr id="8" name="TextBox 8"/>
            <p:cNvSpPr txBox="1"/>
            <p:nvPr/>
          </p:nvSpPr>
          <p:spPr>
            <a:xfrm>
              <a:off x="101600" y="-38100"/>
              <a:ext cx="214392" cy="247441"/>
            </a:xfrm>
            <a:prstGeom prst="rect">
              <a:avLst/>
            </a:prstGeom>
          </p:spPr>
          <p:txBody>
            <a:bodyPr lIns="50800" tIns="50800" rIns="50800" bIns="50800" rtlCol="0" anchor="ctr"/>
            <a:lstStyle/>
            <a:p>
              <a:pPr algn="ctr">
                <a:lnSpc>
                  <a:spcPts val="2199"/>
                </a:lnSpc>
              </a:pPr>
              <a:endParaRPr/>
            </a:p>
          </p:txBody>
        </p:sp>
      </p:grpSp>
      <p:grpSp>
        <p:nvGrpSpPr>
          <p:cNvPr id="9" name="Group 9"/>
          <p:cNvGrpSpPr/>
          <p:nvPr/>
        </p:nvGrpSpPr>
        <p:grpSpPr>
          <a:xfrm>
            <a:off x="17163804" y="0"/>
            <a:ext cx="1124196" cy="873772"/>
            <a:chOff x="0" y="0"/>
            <a:chExt cx="156682" cy="121780"/>
          </a:xfrm>
        </p:grpSpPr>
        <p:sp>
          <p:nvSpPr>
            <p:cNvPr id="10" name="Freeform 10"/>
            <p:cNvSpPr/>
            <p:nvPr/>
          </p:nvSpPr>
          <p:spPr>
            <a:xfrm>
              <a:off x="0" y="0"/>
              <a:ext cx="156682" cy="121780"/>
            </a:xfrm>
            <a:custGeom>
              <a:avLst/>
              <a:gdLst/>
              <a:ahLst/>
              <a:cxnLst/>
              <a:rect l="l" t="t" r="r" b="b"/>
              <a:pathLst>
                <a:path w="156682" h="121780">
                  <a:moveTo>
                    <a:pt x="0" y="0"/>
                  </a:moveTo>
                  <a:lnTo>
                    <a:pt x="156682" y="0"/>
                  </a:lnTo>
                  <a:lnTo>
                    <a:pt x="156682" y="121780"/>
                  </a:lnTo>
                  <a:lnTo>
                    <a:pt x="0" y="121780"/>
                  </a:lnTo>
                  <a:close/>
                </a:path>
              </a:pathLst>
            </a:custGeom>
            <a:solidFill>
              <a:srgbClr val="2254C5"/>
            </a:solidFill>
          </p:spPr>
        </p:sp>
        <p:sp>
          <p:nvSpPr>
            <p:cNvPr id="11" name="TextBox 11"/>
            <p:cNvSpPr txBox="1"/>
            <p:nvPr/>
          </p:nvSpPr>
          <p:spPr>
            <a:xfrm>
              <a:off x="0" y="-38100"/>
              <a:ext cx="156682" cy="159880"/>
            </a:xfrm>
            <a:prstGeom prst="rect">
              <a:avLst/>
            </a:prstGeom>
          </p:spPr>
          <p:txBody>
            <a:bodyPr lIns="50800" tIns="50800" rIns="50800" bIns="50800" rtlCol="0" anchor="ctr"/>
            <a:lstStyle/>
            <a:p>
              <a:pPr algn="ctr">
                <a:lnSpc>
                  <a:spcPts val="2199"/>
                </a:lnSpc>
              </a:pPr>
              <a:endParaRPr/>
            </a:p>
          </p:txBody>
        </p:sp>
      </p:grpSp>
      <p:grpSp>
        <p:nvGrpSpPr>
          <p:cNvPr id="12" name="Group 12"/>
          <p:cNvGrpSpPr/>
          <p:nvPr/>
        </p:nvGrpSpPr>
        <p:grpSpPr>
          <a:xfrm>
            <a:off x="1471684" y="873772"/>
            <a:ext cx="15065643" cy="8539457"/>
            <a:chOff x="0" y="0"/>
            <a:chExt cx="1815211" cy="1028892"/>
          </a:xfrm>
        </p:grpSpPr>
        <p:sp>
          <p:nvSpPr>
            <p:cNvPr id="13" name="Freeform 13"/>
            <p:cNvSpPr/>
            <p:nvPr/>
          </p:nvSpPr>
          <p:spPr>
            <a:xfrm>
              <a:off x="0" y="0"/>
              <a:ext cx="1815211" cy="1028892"/>
            </a:xfrm>
            <a:custGeom>
              <a:avLst/>
              <a:gdLst/>
              <a:ahLst/>
              <a:cxnLst/>
              <a:rect l="l" t="t" r="r" b="b"/>
              <a:pathLst>
                <a:path w="1815211" h="1028892">
                  <a:moveTo>
                    <a:pt x="0" y="0"/>
                  </a:moveTo>
                  <a:lnTo>
                    <a:pt x="1815211" y="0"/>
                  </a:lnTo>
                  <a:lnTo>
                    <a:pt x="1815211" y="1028892"/>
                  </a:lnTo>
                  <a:lnTo>
                    <a:pt x="0" y="1028892"/>
                  </a:lnTo>
                  <a:close/>
                </a:path>
              </a:pathLst>
            </a:custGeom>
            <a:solidFill>
              <a:srgbClr val="F1F1F1"/>
            </a:solidFill>
          </p:spPr>
        </p:sp>
        <p:sp>
          <p:nvSpPr>
            <p:cNvPr id="14" name="TextBox 14"/>
            <p:cNvSpPr txBox="1"/>
            <p:nvPr/>
          </p:nvSpPr>
          <p:spPr>
            <a:xfrm>
              <a:off x="0" y="-38100"/>
              <a:ext cx="1815211" cy="1066992"/>
            </a:xfrm>
            <a:prstGeom prst="rect">
              <a:avLst/>
            </a:prstGeom>
          </p:spPr>
          <p:txBody>
            <a:bodyPr lIns="50800" tIns="50800" rIns="50800" bIns="50800" rtlCol="0" anchor="ctr"/>
            <a:lstStyle/>
            <a:p>
              <a:pPr algn="ctr">
                <a:lnSpc>
                  <a:spcPts val="2199"/>
                </a:lnSpc>
              </a:pPr>
              <a:endParaRPr/>
            </a:p>
          </p:txBody>
        </p:sp>
      </p:grpSp>
      <p:sp>
        <p:nvSpPr>
          <p:cNvPr id="15" name="Freeform 15"/>
          <p:cNvSpPr/>
          <p:nvPr/>
        </p:nvSpPr>
        <p:spPr>
          <a:xfrm rot="5116969">
            <a:off x="7067671" y="4940419"/>
            <a:ext cx="1624609" cy="1812444"/>
          </a:xfrm>
          <a:custGeom>
            <a:avLst/>
            <a:gdLst/>
            <a:ahLst/>
            <a:cxnLst/>
            <a:rect l="l" t="t" r="r" b="b"/>
            <a:pathLst>
              <a:path w="1624609" h="1812444">
                <a:moveTo>
                  <a:pt x="0" y="0"/>
                </a:moveTo>
                <a:lnTo>
                  <a:pt x="1624609" y="0"/>
                </a:lnTo>
                <a:lnTo>
                  <a:pt x="1624609" y="1812444"/>
                </a:lnTo>
                <a:lnTo>
                  <a:pt x="0" y="18124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a:off x="3772253" y="3522304"/>
            <a:ext cx="10743495" cy="1353511"/>
          </a:xfrm>
          <a:custGeom>
            <a:avLst/>
            <a:gdLst/>
            <a:ahLst/>
            <a:cxnLst/>
            <a:rect l="l" t="t" r="r" b="b"/>
            <a:pathLst>
              <a:path w="10743495" h="1353511">
                <a:moveTo>
                  <a:pt x="0" y="0"/>
                </a:moveTo>
                <a:lnTo>
                  <a:pt x="10743494" y="0"/>
                </a:lnTo>
                <a:lnTo>
                  <a:pt x="10743494" y="1353511"/>
                </a:lnTo>
                <a:lnTo>
                  <a:pt x="0" y="1353511"/>
                </a:lnTo>
                <a:lnTo>
                  <a:pt x="0" y="0"/>
                </a:lnTo>
                <a:close/>
              </a:path>
            </a:pathLst>
          </a:custGeom>
          <a:blipFill>
            <a:blip r:embed="rId5"/>
            <a:stretch>
              <a:fillRect/>
            </a:stretch>
          </a:blipFill>
        </p:spPr>
      </p:sp>
      <p:sp>
        <p:nvSpPr>
          <p:cNvPr id="17" name="Freeform 17"/>
          <p:cNvSpPr/>
          <p:nvPr/>
        </p:nvSpPr>
        <p:spPr>
          <a:xfrm>
            <a:off x="8849929" y="5143500"/>
            <a:ext cx="6865458" cy="3320886"/>
          </a:xfrm>
          <a:custGeom>
            <a:avLst/>
            <a:gdLst/>
            <a:ahLst/>
            <a:cxnLst/>
            <a:rect l="l" t="t" r="r" b="b"/>
            <a:pathLst>
              <a:path w="6865458" h="3320886">
                <a:moveTo>
                  <a:pt x="0" y="0"/>
                </a:moveTo>
                <a:lnTo>
                  <a:pt x="6865458" y="0"/>
                </a:lnTo>
                <a:lnTo>
                  <a:pt x="6865458" y="3320886"/>
                </a:lnTo>
                <a:lnTo>
                  <a:pt x="0" y="3320886"/>
                </a:lnTo>
                <a:lnTo>
                  <a:pt x="0" y="0"/>
                </a:lnTo>
                <a:close/>
              </a:path>
            </a:pathLst>
          </a:custGeom>
          <a:blipFill>
            <a:blip r:embed="rId6"/>
            <a:stretch>
              <a:fillRect/>
            </a:stretch>
          </a:blipFill>
        </p:spPr>
      </p:sp>
      <p:sp>
        <p:nvSpPr>
          <p:cNvPr id="18" name="TextBox 18"/>
          <p:cNvSpPr txBox="1"/>
          <p:nvPr/>
        </p:nvSpPr>
        <p:spPr>
          <a:xfrm>
            <a:off x="17320644" y="275190"/>
            <a:ext cx="810517" cy="418641"/>
          </a:xfrm>
          <a:prstGeom prst="rect">
            <a:avLst/>
          </a:prstGeom>
        </p:spPr>
        <p:txBody>
          <a:bodyPr lIns="0" tIns="0" rIns="0" bIns="0" rtlCol="0" anchor="t">
            <a:spAutoFit/>
          </a:bodyPr>
          <a:lstStyle/>
          <a:p>
            <a:pPr algn="l">
              <a:lnSpc>
                <a:spcPts val="3004"/>
              </a:lnSpc>
            </a:pPr>
            <a:r>
              <a:rPr lang="en-US" sz="3375" b="1">
                <a:solidFill>
                  <a:srgbClr val="FFFFFF"/>
                </a:solidFill>
                <a:latin typeface="Montserrat Bold"/>
                <a:ea typeface="Montserrat Bold"/>
                <a:cs typeface="Montserrat Bold"/>
                <a:sym typeface="Montserrat Bold"/>
              </a:rPr>
              <a:t>26</a:t>
            </a:r>
          </a:p>
        </p:txBody>
      </p:sp>
      <p:sp>
        <p:nvSpPr>
          <p:cNvPr id="19" name="TextBox 19"/>
          <p:cNvSpPr txBox="1"/>
          <p:nvPr/>
        </p:nvSpPr>
        <p:spPr>
          <a:xfrm>
            <a:off x="2698505" y="2044387"/>
            <a:ext cx="13163521" cy="1260031"/>
          </a:xfrm>
          <a:prstGeom prst="rect">
            <a:avLst/>
          </a:prstGeom>
        </p:spPr>
        <p:txBody>
          <a:bodyPr lIns="0" tIns="0" rIns="0" bIns="0" rtlCol="0" anchor="t">
            <a:spAutoFit/>
          </a:bodyPr>
          <a:lstStyle/>
          <a:p>
            <a:pPr algn="ctr">
              <a:lnSpc>
                <a:spcPts val="5099"/>
              </a:lnSpc>
              <a:spcBef>
                <a:spcPct val="0"/>
              </a:spcBef>
            </a:pPr>
            <a:r>
              <a:rPr lang="en-US" sz="3642" b="1">
                <a:solidFill>
                  <a:srgbClr val="006CCD"/>
                </a:solidFill>
                <a:latin typeface="Raleway Bold"/>
                <a:ea typeface="Raleway Bold"/>
                <a:cs typeface="Raleway Bold"/>
                <a:sym typeface="Raleway Bold"/>
              </a:rPr>
              <a:t>Hiệu suất của từng máy bán hàng dựa trên số lượng bán và tổng doanh thu</a:t>
            </a:r>
          </a:p>
        </p:txBody>
      </p:sp>
      <p:sp>
        <p:nvSpPr>
          <p:cNvPr id="20" name="TextBox 20"/>
          <p:cNvSpPr txBox="1"/>
          <p:nvPr/>
        </p:nvSpPr>
        <p:spPr>
          <a:xfrm>
            <a:off x="2136887" y="6613078"/>
            <a:ext cx="6427806" cy="1091756"/>
          </a:xfrm>
          <a:prstGeom prst="rect">
            <a:avLst/>
          </a:prstGeom>
        </p:spPr>
        <p:txBody>
          <a:bodyPr lIns="0" tIns="0" rIns="0" bIns="0" rtlCol="0" anchor="t">
            <a:spAutoFit/>
          </a:bodyPr>
          <a:lstStyle/>
          <a:p>
            <a:pPr marL="678464" lvl="1" indent="-339232" algn="just">
              <a:lnSpc>
                <a:spcPts val="4399"/>
              </a:lnSpc>
              <a:buAutoNum type="arabicPeriod"/>
            </a:pPr>
            <a:r>
              <a:rPr lang="en-US" sz="3142" b="1">
                <a:solidFill>
                  <a:srgbClr val="006CCD"/>
                </a:solidFill>
                <a:latin typeface="Raleway Bold"/>
                <a:ea typeface="Raleway Bold"/>
                <a:cs typeface="Raleway Bold"/>
                <a:sym typeface="Raleway Bold"/>
              </a:rPr>
              <a:t>Độ đo:</a:t>
            </a:r>
            <a:r>
              <a:rPr lang="en-US" sz="3142">
                <a:solidFill>
                  <a:srgbClr val="006CCD"/>
                </a:solidFill>
                <a:latin typeface="Raleway"/>
                <a:ea typeface="Raleway"/>
                <a:cs typeface="Raleway"/>
                <a:sym typeface="Raleway"/>
              </a:rPr>
              <a:t> Line Total và R QTy</a:t>
            </a:r>
          </a:p>
          <a:p>
            <a:pPr marL="678464" lvl="1" indent="-339232" algn="just">
              <a:lnSpc>
                <a:spcPts val="4399"/>
              </a:lnSpc>
              <a:spcBef>
                <a:spcPct val="0"/>
              </a:spcBef>
              <a:buAutoNum type="arabicPeriod"/>
            </a:pPr>
            <a:r>
              <a:rPr lang="en-US" sz="3142" b="1">
                <a:solidFill>
                  <a:srgbClr val="006CCD"/>
                </a:solidFill>
                <a:latin typeface="Raleway Bold"/>
                <a:ea typeface="Raleway Bold"/>
                <a:cs typeface="Raleway Bold"/>
                <a:sym typeface="Raleway Bold"/>
              </a:rPr>
              <a:t>Chiều:</a:t>
            </a:r>
            <a:r>
              <a:rPr lang="en-US" sz="3142">
                <a:solidFill>
                  <a:srgbClr val="006CCD"/>
                </a:solidFill>
                <a:latin typeface="Raleway"/>
                <a:ea typeface="Raleway"/>
                <a:cs typeface="Raleway"/>
                <a:sym typeface="Raleway"/>
              </a:rPr>
              <a:t> Device </a:t>
            </a:r>
          </a:p>
        </p:txBody>
      </p:sp>
      <p:grpSp>
        <p:nvGrpSpPr>
          <p:cNvPr id="21" name="Group 21"/>
          <p:cNvGrpSpPr/>
          <p:nvPr/>
        </p:nvGrpSpPr>
        <p:grpSpPr>
          <a:xfrm>
            <a:off x="1504813" y="2022691"/>
            <a:ext cx="882124" cy="209483"/>
            <a:chOff x="0" y="0"/>
            <a:chExt cx="232329" cy="55172"/>
          </a:xfrm>
        </p:grpSpPr>
        <p:sp>
          <p:nvSpPr>
            <p:cNvPr id="22" name="Freeform 22"/>
            <p:cNvSpPr/>
            <p:nvPr/>
          </p:nvSpPr>
          <p:spPr>
            <a:xfrm>
              <a:off x="0" y="0"/>
              <a:ext cx="232329" cy="55172"/>
            </a:xfrm>
            <a:custGeom>
              <a:avLst/>
              <a:gdLst/>
              <a:ahLst/>
              <a:cxnLst/>
              <a:rect l="l" t="t" r="r" b="b"/>
              <a:pathLst>
                <a:path w="232329" h="55172">
                  <a:moveTo>
                    <a:pt x="0" y="0"/>
                  </a:moveTo>
                  <a:lnTo>
                    <a:pt x="232329" y="0"/>
                  </a:lnTo>
                  <a:lnTo>
                    <a:pt x="232329" y="55172"/>
                  </a:lnTo>
                  <a:lnTo>
                    <a:pt x="0" y="55172"/>
                  </a:lnTo>
                  <a:close/>
                </a:path>
              </a:pathLst>
            </a:custGeom>
            <a:solidFill>
              <a:srgbClr val="2254C5"/>
            </a:solidFill>
          </p:spPr>
        </p:sp>
        <p:sp>
          <p:nvSpPr>
            <p:cNvPr id="23" name="TextBox 23"/>
            <p:cNvSpPr txBox="1"/>
            <p:nvPr/>
          </p:nvSpPr>
          <p:spPr>
            <a:xfrm>
              <a:off x="0" y="-38100"/>
              <a:ext cx="232329" cy="93272"/>
            </a:xfrm>
            <a:prstGeom prst="rect">
              <a:avLst/>
            </a:prstGeom>
          </p:spPr>
          <p:txBody>
            <a:bodyPr lIns="50800" tIns="50800" rIns="50800" bIns="50800" rtlCol="0" anchor="ctr"/>
            <a:lstStyle/>
            <a:p>
              <a:pPr algn="ctr">
                <a:lnSpc>
                  <a:spcPts val="2199"/>
                </a:lnSpc>
              </a:pPr>
              <a:endParaRPr/>
            </a:p>
          </p:txBody>
        </p:sp>
      </p:grpSp>
      <p:sp>
        <p:nvSpPr>
          <p:cNvPr id="24" name="TextBox 24"/>
          <p:cNvSpPr txBox="1"/>
          <p:nvPr/>
        </p:nvSpPr>
        <p:spPr>
          <a:xfrm>
            <a:off x="1504813" y="1073797"/>
            <a:ext cx="2731999" cy="828904"/>
          </a:xfrm>
          <a:prstGeom prst="rect">
            <a:avLst/>
          </a:prstGeom>
        </p:spPr>
        <p:txBody>
          <a:bodyPr lIns="0" tIns="0" rIns="0" bIns="0" rtlCol="0" anchor="t">
            <a:spAutoFit/>
          </a:bodyPr>
          <a:lstStyle/>
          <a:p>
            <a:pPr algn="l">
              <a:lnSpc>
                <a:spcPts val="6034"/>
              </a:lnSpc>
            </a:pPr>
            <a:r>
              <a:rPr lang="en-US" sz="6780" b="1">
                <a:solidFill>
                  <a:srgbClr val="3E67C8"/>
                </a:solidFill>
                <a:latin typeface="Montserrat Bold"/>
                <a:ea typeface="Montserrat Bold"/>
                <a:cs typeface="Montserrat Bold"/>
                <a:sym typeface="Montserrat Bold"/>
              </a:rPr>
              <a:t>MDX</a:t>
            </a:r>
          </a:p>
        </p:txBody>
      </p:sp>
      <p:sp>
        <p:nvSpPr>
          <p:cNvPr id="25" name="Freeform 25"/>
          <p:cNvSpPr/>
          <p:nvPr/>
        </p:nvSpPr>
        <p:spPr>
          <a:xfrm>
            <a:off x="14699066" y="9745423"/>
            <a:ext cx="3432095" cy="349450"/>
          </a:xfrm>
          <a:custGeom>
            <a:avLst/>
            <a:gdLst/>
            <a:ahLst/>
            <a:cxnLst/>
            <a:rect l="l" t="t" r="r" b="b"/>
            <a:pathLst>
              <a:path w="3432095" h="349450">
                <a:moveTo>
                  <a:pt x="0" y="0"/>
                </a:moveTo>
                <a:lnTo>
                  <a:pt x="3432094" y="0"/>
                </a:lnTo>
                <a:lnTo>
                  <a:pt x="3432094" y="349450"/>
                </a:lnTo>
                <a:lnTo>
                  <a:pt x="0" y="34945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6" name="TextBox 26"/>
          <p:cNvSpPr txBox="1"/>
          <p:nvPr/>
        </p:nvSpPr>
        <p:spPr>
          <a:xfrm>
            <a:off x="15759634" y="9742490"/>
            <a:ext cx="1561010" cy="307690"/>
          </a:xfrm>
          <a:prstGeom prst="rect">
            <a:avLst/>
          </a:prstGeom>
        </p:spPr>
        <p:txBody>
          <a:bodyPr lIns="0" tIns="0" rIns="0" bIns="0" rtlCol="0" anchor="t">
            <a:spAutoFit/>
          </a:bodyPr>
          <a:lstStyle/>
          <a:p>
            <a:pPr algn="l">
              <a:lnSpc>
                <a:spcPts val="2468"/>
              </a:lnSpc>
            </a:pPr>
            <a:r>
              <a:rPr lang="en-US" sz="1763" b="1">
                <a:solidFill>
                  <a:srgbClr val="FFFFFF"/>
                </a:solidFill>
                <a:latin typeface="Poppins Semi-Bold"/>
                <a:ea typeface="Poppins Semi-Bold"/>
                <a:cs typeface="Poppins Semi-Bold"/>
                <a:sym typeface="Poppins Semi-Bold"/>
              </a:rPr>
              <a:t>Quỳnh Oanh</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275149" y="-514350"/>
            <a:ext cx="12907704" cy="11180513"/>
            <a:chOff x="0" y="0"/>
            <a:chExt cx="3399560" cy="2944662"/>
          </a:xfrm>
        </p:grpSpPr>
        <p:sp>
          <p:nvSpPr>
            <p:cNvPr id="4" name="Freeform 4"/>
            <p:cNvSpPr/>
            <p:nvPr/>
          </p:nvSpPr>
          <p:spPr>
            <a:xfrm>
              <a:off x="0" y="0"/>
              <a:ext cx="3399560" cy="2944662"/>
            </a:xfrm>
            <a:custGeom>
              <a:avLst/>
              <a:gdLst/>
              <a:ahLst/>
              <a:cxnLst/>
              <a:rect l="l" t="t" r="r" b="b"/>
              <a:pathLst>
                <a:path w="3399560" h="2944662">
                  <a:moveTo>
                    <a:pt x="0" y="0"/>
                  </a:moveTo>
                  <a:lnTo>
                    <a:pt x="3399560" y="0"/>
                  </a:lnTo>
                  <a:lnTo>
                    <a:pt x="3399560" y="2944662"/>
                  </a:lnTo>
                  <a:lnTo>
                    <a:pt x="0" y="2944662"/>
                  </a:lnTo>
                  <a:close/>
                </a:path>
              </a:pathLst>
            </a:custGeom>
            <a:solidFill>
              <a:srgbClr val="006CCD"/>
            </a:solidFill>
          </p:spPr>
        </p:sp>
        <p:sp>
          <p:nvSpPr>
            <p:cNvPr id="5" name="TextBox 5"/>
            <p:cNvSpPr txBox="1"/>
            <p:nvPr/>
          </p:nvSpPr>
          <p:spPr>
            <a:xfrm>
              <a:off x="0" y="-38100"/>
              <a:ext cx="3399560" cy="2982762"/>
            </a:xfrm>
            <a:prstGeom prst="rect">
              <a:avLst/>
            </a:prstGeom>
          </p:spPr>
          <p:txBody>
            <a:bodyPr lIns="50800" tIns="50800" rIns="50800" bIns="50800" rtlCol="0" anchor="ctr"/>
            <a:lstStyle/>
            <a:p>
              <a:pPr algn="ctr">
                <a:lnSpc>
                  <a:spcPts val="2199"/>
                </a:lnSpc>
              </a:pPr>
              <a:endParaRPr/>
            </a:p>
          </p:txBody>
        </p:sp>
      </p:grpSp>
      <p:grpSp>
        <p:nvGrpSpPr>
          <p:cNvPr id="6" name="Group 6"/>
          <p:cNvGrpSpPr/>
          <p:nvPr/>
        </p:nvGrpSpPr>
        <p:grpSpPr>
          <a:xfrm>
            <a:off x="1659894" y="5736272"/>
            <a:ext cx="1349601" cy="302978"/>
            <a:chOff x="0" y="0"/>
            <a:chExt cx="355451" cy="79797"/>
          </a:xfrm>
        </p:grpSpPr>
        <p:sp>
          <p:nvSpPr>
            <p:cNvPr id="7" name="Freeform 7"/>
            <p:cNvSpPr/>
            <p:nvPr/>
          </p:nvSpPr>
          <p:spPr>
            <a:xfrm>
              <a:off x="0" y="0"/>
              <a:ext cx="355451" cy="79797"/>
            </a:xfrm>
            <a:custGeom>
              <a:avLst/>
              <a:gdLst/>
              <a:ahLst/>
              <a:cxnLst/>
              <a:rect l="l" t="t" r="r" b="b"/>
              <a:pathLst>
                <a:path w="355451" h="79797">
                  <a:moveTo>
                    <a:pt x="0" y="0"/>
                  </a:moveTo>
                  <a:lnTo>
                    <a:pt x="355451" y="0"/>
                  </a:lnTo>
                  <a:lnTo>
                    <a:pt x="355451" y="79797"/>
                  </a:lnTo>
                  <a:lnTo>
                    <a:pt x="0" y="79797"/>
                  </a:lnTo>
                  <a:close/>
                </a:path>
              </a:pathLst>
            </a:custGeom>
            <a:solidFill>
              <a:srgbClr val="FFFFFF"/>
            </a:solidFill>
          </p:spPr>
        </p:sp>
        <p:sp>
          <p:nvSpPr>
            <p:cNvPr id="8" name="TextBox 8"/>
            <p:cNvSpPr txBox="1"/>
            <p:nvPr/>
          </p:nvSpPr>
          <p:spPr>
            <a:xfrm>
              <a:off x="0" y="-38100"/>
              <a:ext cx="355451" cy="117897"/>
            </a:xfrm>
            <a:prstGeom prst="rect">
              <a:avLst/>
            </a:prstGeom>
          </p:spPr>
          <p:txBody>
            <a:bodyPr lIns="50800" tIns="50800" rIns="50800" bIns="50800" rtlCol="0" anchor="ctr"/>
            <a:lstStyle/>
            <a:p>
              <a:pPr algn="ctr">
                <a:lnSpc>
                  <a:spcPts val="2199"/>
                </a:lnSpc>
              </a:pPr>
              <a:endParaRPr/>
            </a:p>
          </p:txBody>
        </p:sp>
      </p:grpSp>
      <p:sp>
        <p:nvSpPr>
          <p:cNvPr id="9" name="TextBox 9"/>
          <p:cNvSpPr txBox="1"/>
          <p:nvPr/>
        </p:nvSpPr>
        <p:spPr>
          <a:xfrm>
            <a:off x="1512697" y="3691558"/>
            <a:ext cx="9650390" cy="1851466"/>
          </a:xfrm>
          <a:prstGeom prst="rect">
            <a:avLst/>
          </a:prstGeom>
        </p:spPr>
        <p:txBody>
          <a:bodyPr lIns="0" tIns="0" rIns="0" bIns="0" rtlCol="0" anchor="t">
            <a:spAutoFit/>
          </a:bodyPr>
          <a:lstStyle/>
          <a:p>
            <a:pPr algn="l">
              <a:lnSpc>
                <a:spcPts val="15025"/>
              </a:lnSpc>
            </a:pPr>
            <a:r>
              <a:rPr lang="en-US" sz="10732" b="1">
                <a:solidFill>
                  <a:srgbClr val="FFFFFF"/>
                </a:solidFill>
                <a:latin typeface="Montserrat Bold"/>
                <a:ea typeface="Montserrat Bold"/>
                <a:cs typeface="Montserrat Bold"/>
                <a:sym typeface="Montserrat Bold"/>
              </a:rPr>
              <a:t>DASHBOARD</a:t>
            </a:r>
          </a:p>
        </p:txBody>
      </p:sp>
      <p:grpSp>
        <p:nvGrpSpPr>
          <p:cNvPr id="10" name="Group 10"/>
          <p:cNvGrpSpPr/>
          <p:nvPr/>
        </p:nvGrpSpPr>
        <p:grpSpPr>
          <a:xfrm>
            <a:off x="12450356" y="7192293"/>
            <a:ext cx="8772604" cy="4397760"/>
            <a:chOff x="0" y="0"/>
            <a:chExt cx="417592" cy="209341"/>
          </a:xfrm>
        </p:grpSpPr>
        <p:sp>
          <p:nvSpPr>
            <p:cNvPr id="11" name="Freeform 11"/>
            <p:cNvSpPr/>
            <p:nvPr/>
          </p:nvSpPr>
          <p:spPr>
            <a:xfrm>
              <a:off x="0" y="0"/>
              <a:ext cx="417592" cy="209341"/>
            </a:xfrm>
            <a:custGeom>
              <a:avLst/>
              <a:gdLst/>
              <a:ahLst/>
              <a:cxnLst/>
              <a:rect l="l" t="t" r="r" b="b"/>
              <a:pathLst>
                <a:path w="417592" h="209341">
                  <a:moveTo>
                    <a:pt x="214392" y="0"/>
                  </a:moveTo>
                  <a:lnTo>
                    <a:pt x="0" y="0"/>
                  </a:lnTo>
                  <a:lnTo>
                    <a:pt x="203200" y="209341"/>
                  </a:lnTo>
                  <a:lnTo>
                    <a:pt x="417592" y="209341"/>
                  </a:lnTo>
                  <a:lnTo>
                    <a:pt x="214392" y="0"/>
                  </a:lnTo>
                  <a:close/>
                </a:path>
              </a:pathLst>
            </a:custGeom>
            <a:gradFill rotWithShape="1">
              <a:gsLst>
                <a:gs pos="0">
                  <a:srgbClr val="006CCD">
                    <a:alpha val="0"/>
                  </a:srgbClr>
                </a:gs>
                <a:gs pos="100000">
                  <a:srgbClr val="2376D4">
                    <a:alpha val="100000"/>
                  </a:srgbClr>
                </a:gs>
              </a:gsLst>
              <a:lin ang="0"/>
            </a:gradFill>
          </p:spPr>
        </p:sp>
        <p:sp>
          <p:nvSpPr>
            <p:cNvPr id="12" name="TextBox 12"/>
            <p:cNvSpPr txBox="1"/>
            <p:nvPr/>
          </p:nvSpPr>
          <p:spPr>
            <a:xfrm>
              <a:off x="101600" y="-38100"/>
              <a:ext cx="214392" cy="247441"/>
            </a:xfrm>
            <a:prstGeom prst="rect">
              <a:avLst/>
            </a:prstGeom>
          </p:spPr>
          <p:txBody>
            <a:bodyPr lIns="50800" tIns="50800" rIns="50800" bIns="50800" rtlCol="0" anchor="ctr"/>
            <a:lstStyle/>
            <a:p>
              <a:pPr algn="ctr">
                <a:lnSpc>
                  <a:spcPts val="2199"/>
                </a:lnSpc>
              </a:pPr>
              <a:endParaRPr/>
            </a:p>
          </p:txBody>
        </p:sp>
      </p:grpSp>
      <p:grpSp>
        <p:nvGrpSpPr>
          <p:cNvPr id="13" name="Group 13"/>
          <p:cNvGrpSpPr/>
          <p:nvPr/>
        </p:nvGrpSpPr>
        <p:grpSpPr>
          <a:xfrm>
            <a:off x="17163804" y="0"/>
            <a:ext cx="1124196" cy="873772"/>
            <a:chOff x="0" y="0"/>
            <a:chExt cx="156682" cy="121780"/>
          </a:xfrm>
        </p:grpSpPr>
        <p:sp>
          <p:nvSpPr>
            <p:cNvPr id="14" name="Freeform 14"/>
            <p:cNvSpPr/>
            <p:nvPr/>
          </p:nvSpPr>
          <p:spPr>
            <a:xfrm>
              <a:off x="0" y="0"/>
              <a:ext cx="156682" cy="121780"/>
            </a:xfrm>
            <a:custGeom>
              <a:avLst/>
              <a:gdLst/>
              <a:ahLst/>
              <a:cxnLst/>
              <a:rect l="l" t="t" r="r" b="b"/>
              <a:pathLst>
                <a:path w="156682" h="121780">
                  <a:moveTo>
                    <a:pt x="0" y="0"/>
                  </a:moveTo>
                  <a:lnTo>
                    <a:pt x="156682" y="0"/>
                  </a:lnTo>
                  <a:lnTo>
                    <a:pt x="156682" y="121780"/>
                  </a:lnTo>
                  <a:lnTo>
                    <a:pt x="0" y="121780"/>
                  </a:lnTo>
                  <a:close/>
                </a:path>
              </a:pathLst>
            </a:custGeom>
            <a:solidFill>
              <a:srgbClr val="2254C5"/>
            </a:solidFill>
          </p:spPr>
        </p:sp>
        <p:sp>
          <p:nvSpPr>
            <p:cNvPr id="15" name="TextBox 15"/>
            <p:cNvSpPr txBox="1"/>
            <p:nvPr/>
          </p:nvSpPr>
          <p:spPr>
            <a:xfrm>
              <a:off x="0" y="-38100"/>
              <a:ext cx="156682" cy="159880"/>
            </a:xfrm>
            <a:prstGeom prst="rect">
              <a:avLst/>
            </a:prstGeom>
          </p:spPr>
          <p:txBody>
            <a:bodyPr lIns="50800" tIns="50800" rIns="50800" bIns="50800" rtlCol="0" anchor="ctr"/>
            <a:lstStyle/>
            <a:p>
              <a:pPr algn="ctr">
                <a:lnSpc>
                  <a:spcPts val="2199"/>
                </a:lnSpc>
              </a:pPr>
              <a:endParaRPr/>
            </a:p>
          </p:txBody>
        </p:sp>
      </p:grpSp>
      <p:sp>
        <p:nvSpPr>
          <p:cNvPr id="16" name="TextBox 16"/>
          <p:cNvSpPr txBox="1"/>
          <p:nvPr/>
        </p:nvSpPr>
        <p:spPr>
          <a:xfrm>
            <a:off x="17320644" y="275190"/>
            <a:ext cx="810517" cy="418641"/>
          </a:xfrm>
          <a:prstGeom prst="rect">
            <a:avLst/>
          </a:prstGeom>
        </p:spPr>
        <p:txBody>
          <a:bodyPr lIns="0" tIns="0" rIns="0" bIns="0" rtlCol="0" anchor="t">
            <a:spAutoFit/>
          </a:bodyPr>
          <a:lstStyle/>
          <a:p>
            <a:pPr algn="l">
              <a:lnSpc>
                <a:spcPts val="3004"/>
              </a:lnSpc>
            </a:pPr>
            <a:r>
              <a:rPr lang="en-US" sz="3375" b="1">
                <a:solidFill>
                  <a:srgbClr val="FFFFFF"/>
                </a:solidFill>
                <a:latin typeface="Montserrat Bold"/>
                <a:ea typeface="Montserrat Bold"/>
                <a:cs typeface="Montserrat Bold"/>
                <a:sym typeface="Montserrat Bold"/>
              </a:rPr>
              <a:t>27</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214656" y="-498943"/>
            <a:ext cx="6379207" cy="12491058"/>
            <a:chOff x="0" y="0"/>
            <a:chExt cx="1876391" cy="3674141"/>
          </a:xfrm>
        </p:grpSpPr>
        <p:sp>
          <p:nvSpPr>
            <p:cNvPr id="4" name="Freeform 4"/>
            <p:cNvSpPr/>
            <p:nvPr/>
          </p:nvSpPr>
          <p:spPr>
            <a:xfrm>
              <a:off x="0" y="0"/>
              <a:ext cx="1876391" cy="3674141"/>
            </a:xfrm>
            <a:custGeom>
              <a:avLst/>
              <a:gdLst/>
              <a:ahLst/>
              <a:cxnLst/>
              <a:rect l="l" t="t" r="r" b="b"/>
              <a:pathLst>
                <a:path w="1876391" h="3674141">
                  <a:moveTo>
                    <a:pt x="0" y="0"/>
                  </a:moveTo>
                  <a:lnTo>
                    <a:pt x="1876391" y="0"/>
                  </a:lnTo>
                  <a:lnTo>
                    <a:pt x="1876391" y="3674141"/>
                  </a:lnTo>
                  <a:lnTo>
                    <a:pt x="0" y="3674141"/>
                  </a:lnTo>
                  <a:close/>
                </a:path>
              </a:pathLst>
            </a:custGeom>
            <a:solidFill>
              <a:srgbClr val="006CCD"/>
            </a:solidFill>
          </p:spPr>
        </p:sp>
        <p:sp>
          <p:nvSpPr>
            <p:cNvPr id="5" name="TextBox 5"/>
            <p:cNvSpPr txBox="1"/>
            <p:nvPr/>
          </p:nvSpPr>
          <p:spPr>
            <a:xfrm>
              <a:off x="0" y="-38100"/>
              <a:ext cx="1876391" cy="3712241"/>
            </a:xfrm>
            <a:prstGeom prst="rect">
              <a:avLst/>
            </a:prstGeom>
          </p:spPr>
          <p:txBody>
            <a:bodyPr lIns="50800" tIns="50800" rIns="50800" bIns="50800" rtlCol="0" anchor="ctr"/>
            <a:lstStyle/>
            <a:p>
              <a:pPr algn="ctr">
                <a:lnSpc>
                  <a:spcPts val="2199"/>
                </a:lnSpc>
              </a:pPr>
              <a:endParaRPr/>
            </a:p>
          </p:txBody>
        </p:sp>
      </p:grpSp>
      <p:grpSp>
        <p:nvGrpSpPr>
          <p:cNvPr id="6" name="Group 6"/>
          <p:cNvGrpSpPr/>
          <p:nvPr/>
        </p:nvGrpSpPr>
        <p:grpSpPr>
          <a:xfrm>
            <a:off x="429401" y="305237"/>
            <a:ext cx="17429197" cy="9484878"/>
            <a:chOff x="0" y="0"/>
            <a:chExt cx="2099988" cy="1142802"/>
          </a:xfrm>
        </p:grpSpPr>
        <p:sp>
          <p:nvSpPr>
            <p:cNvPr id="7" name="Freeform 7"/>
            <p:cNvSpPr/>
            <p:nvPr/>
          </p:nvSpPr>
          <p:spPr>
            <a:xfrm>
              <a:off x="0" y="0"/>
              <a:ext cx="2099988" cy="1142802"/>
            </a:xfrm>
            <a:custGeom>
              <a:avLst/>
              <a:gdLst/>
              <a:ahLst/>
              <a:cxnLst/>
              <a:rect l="l" t="t" r="r" b="b"/>
              <a:pathLst>
                <a:path w="2099988" h="1142802">
                  <a:moveTo>
                    <a:pt x="0" y="0"/>
                  </a:moveTo>
                  <a:lnTo>
                    <a:pt x="2099988" y="0"/>
                  </a:lnTo>
                  <a:lnTo>
                    <a:pt x="2099988" y="1142802"/>
                  </a:lnTo>
                  <a:lnTo>
                    <a:pt x="0" y="1142802"/>
                  </a:lnTo>
                  <a:close/>
                </a:path>
              </a:pathLst>
            </a:custGeom>
            <a:solidFill>
              <a:srgbClr val="F1F1F1"/>
            </a:solidFill>
          </p:spPr>
        </p:sp>
        <p:sp>
          <p:nvSpPr>
            <p:cNvPr id="8" name="TextBox 8"/>
            <p:cNvSpPr txBox="1"/>
            <p:nvPr/>
          </p:nvSpPr>
          <p:spPr>
            <a:xfrm>
              <a:off x="0" y="-38100"/>
              <a:ext cx="2099988" cy="1180902"/>
            </a:xfrm>
            <a:prstGeom prst="rect">
              <a:avLst/>
            </a:prstGeom>
          </p:spPr>
          <p:txBody>
            <a:bodyPr lIns="50800" tIns="50800" rIns="50800" bIns="50800" rtlCol="0" anchor="ctr"/>
            <a:lstStyle/>
            <a:p>
              <a:pPr algn="ctr">
                <a:lnSpc>
                  <a:spcPts val="2199"/>
                </a:lnSpc>
              </a:pPr>
              <a:endParaRPr/>
            </a:p>
          </p:txBody>
        </p:sp>
      </p:grpSp>
      <p:grpSp>
        <p:nvGrpSpPr>
          <p:cNvPr id="9" name="Group 9"/>
          <p:cNvGrpSpPr/>
          <p:nvPr/>
        </p:nvGrpSpPr>
        <p:grpSpPr>
          <a:xfrm>
            <a:off x="595295" y="1378428"/>
            <a:ext cx="882124" cy="209483"/>
            <a:chOff x="0" y="0"/>
            <a:chExt cx="232329" cy="55172"/>
          </a:xfrm>
        </p:grpSpPr>
        <p:sp>
          <p:nvSpPr>
            <p:cNvPr id="10" name="Freeform 10"/>
            <p:cNvSpPr/>
            <p:nvPr/>
          </p:nvSpPr>
          <p:spPr>
            <a:xfrm>
              <a:off x="0" y="0"/>
              <a:ext cx="232329" cy="55172"/>
            </a:xfrm>
            <a:custGeom>
              <a:avLst/>
              <a:gdLst/>
              <a:ahLst/>
              <a:cxnLst/>
              <a:rect l="l" t="t" r="r" b="b"/>
              <a:pathLst>
                <a:path w="232329" h="55172">
                  <a:moveTo>
                    <a:pt x="0" y="0"/>
                  </a:moveTo>
                  <a:lnTo>
                    <a:pt x="232329" y="0"/>
                  </a:lnTo>
                  <a:lnTo>
                    <a:pt x="232329" y="55172"/>
                  </a:lnTo>
                  <a:lnTo>
                    <a:pt x="0" y="55172"/>
                  </a:lnTo>
                  <a:close/>
                </a:path>
              </a:pathLst>
            </a:custGeom>
            <a:solidFill>
              <a:srgbClr val="2254C5"/>
            </a:solidFill>
          </p:spPr>
        </p:sp>
        <p:sp>
          <p:nvSpPr>
            <p:cNvPr id="11" name="TextBox 11"/>
            <p:cNvSpPr txBox="1"/>
            <p:nvPr/>
          </p:nvSpPr>
          <p:spPr>
            <a:xfrm>
              <a:off x="0" y="-38100"/>
              <a:ext cx="232329" cy="93272"/>
            </a:xfrm>
            <a:prstGeom prst="rect">
              <a:avLst/>
            </a:prstGeom>
          </p:spPr>
          <p:txBody>
            <a:bodyPr lIns="50800" tIns="50800" rIns="50800" bIns="50800" rtlCol="0" anchor="ctr"/>
            <a:lstStyle/>
            <a:p>
              <a:pPr algn="ctr">
                <a:lnSpc>
                  <a:spcPts val="2199"/>
                </a:lnSpc>
              </a:pPr>
              <a:endParaRPr/>
            </a:p>
          </p:txBody>
        </p:sp>
      </p:grpSp>
      <p:sp>
        <p:nvSpPr>
          <p:cNvPr id="12" name="Freeform 12"/>
          <p:cNvSpPr/>
          <p:nvPr/>
        </p:nvSpPr>
        <p:spPr>
          <a:xfrm>
            <a:off x="14699066" y="9745423"/>
            <a:ext cx="3432095" cy="349450"/>
          </a:xfrm>
          <a:custGeom>
            <a:avLst/>
            <a:gdLst/>
            <a:ahLst/>
            <a:cxnLst/>
            <a:rect l="l" t="t" r="r" b="b"/>
            <a:pathLst>
              <a:path w="3432095" h="349450">
                <a:moveTo>
                  <a:pt x="0" y="0"/>
                </a:moveTo>
                <a:lnTo>
                  <a:pt x="3432094" y="0"/>
                </a:lnTo>
                <a:lnTo>
                  <a:pt x="3432094" y="349450"/>
                </a:lnTo>
                <a:lnTo>
                  <a:pt x="0" y="3494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3" name="Group 13"/>
          <p:cNvGrpSpPr/>
          <p:nvPr/>
        </p:nvGrpSpPr>
        <p:grpSpPr>
          <a:xfrm>
            <a:off x="17163804" y="0"/>
            <a:ext cx="1124196" cy="873772"/>
            <a:chOff x="0" y="0"/>
            <a:chExt cx="156682" cy="121780"/>
          </a:xfrm>
        </p:grpSpPr>
        <p:sp>
          <p:nvSpPr>
            <p:cNvPr id="14" name="Freeform 14"/>
            <p:cNvSpPr/>
            <p:nvPr/>
          </p:nvSpPr>
          <p:spPr>
            <a:xfrm>
              <a:off x="0" y="0"/>
              <a:ext cx="156682" cy="121780"/>
            </a:xfrm>
            <a:custGeom>
              <a:avLst/>
              <a:gdLst/>
              <a:ahLst/>
              <a:cxnLst/>
              <a:rect l="l" t="t" r="r" b="b"/>
              <a:pathLst>
                <a:path w="156682" h="121780">
                  <a:moveTo>
                    <a:pt x="0" y="0"/>
                  </a:moveTo>
                  <a:lnTo>
                    <a:pt x="156682" y="0"/>
                  </a:lnTo>
                  <a:lnTo>
                    <a:pt x="156682" y="121780"/>
                  </a:lnTo>
                  <a:lnTo>
                    <a:pt x="0" y="121780"/>
                  </a:lnTo>
                  <a:close/>
                </a:path>
              </a:pathLst>
            </a:custGeom>
            <a:solidFill>
              <a:srgbClr val="2254C5"/>
            </a:solidFill>
          </p:spPr>
        </p:sp>
        <p:sp>
          <p:nvSpPr>
            <p:cNvPr id="15" name="TextBox 15"/>
            <p:cNvSpPr txBox="1"/>
            <p:nvPr/>
          </p:nvSpPr>
          <p:spPr>
            <a:xfrm>
              <a:off x="0" y="-38100"/>
              <a:ext cx="156682" cy="159880"/>
            </a:xfrm>
            <a:prstGeom prst="rect">
              <a:avLst/>
            </a:prstGeom>
          </p:spPr>
          <p:txBody>
            <a:bodyPr lIns="50800" tIns="50800" rIns="50800" bIns="50800" rtlCol="0" anchor="ctr"/>
            <a:lstStyle/>
            <a:p>
              <a:pPr algn="ctr">
                <a:lnSpc>
                  <a:spcPts val="2199"/>
                </a:lnSpc>
              </a:pPr>
              <a:endParaRPr/>
            </a:p>
          </p:txBody>
        </p:sp>
      </p:grpSp>
      <p:sp>
        <p:nvSpPr>
          <p:cNvPr id="16" name="Freeform 16"/>
          <p:cNvSpPr/>
          <p:nvPr/>
        </p:nvSpPr>
        <p:spPr>
          <a:xfrm>
            <a:off x="2071599" y="1378428"/>
            <a:ext cx="14511886" cy="8035957"/>
          </a:xfrm>
          <a:custGeom>
            <a:avLst/>
            <a:gdLst/>
            <a:ahLst/>
            <a:cxnLst/>
            <a:rect l="l" t="t" r="r" b="b"/>
            <a:pathLst>
              <a:path w="14511886" h="8035957">
                <a:moveTo>
                  <a:pt x="0" y="0"/>
                </a:moveTo>
                <a:lnTo>
                  <a:pt x="14511886" y="0"/>
                </a:lnTo>
                <a:lnTo>
                  <a:pt x="14511886" y="8035957"/>
                </a:lnTo>
                <a:lnTo>
                  <a:pt x="0" y="8035957"/>
                </a:lnTo>
                <a:lnTo>
                  <a:pt x="0" y="0"/>
                </a:lnTo>
                <a:close/>
              </a:path>
            </a:pathLst>
          </a:custGeom>
          <a:blipFill>
            <a:blip r:embed="rId5"/>
            <a:stretch>
              <a:fillRect/>
            </a:stretch>
          </a:blipFill>
        </p:spPr>
      </p:sp>
      <p:sp>
        <p:nvSpPr>
          <p:cNvPr id="17" name="TextBox 17"/>
          <p:cNvSpPr txBox="1"/>
          <p:nvPr/>
        </p:nvSpPr>
        <p:spPr>
          <a:xfrm>
            <a:off x="595295" y="549524"/>
            <a:ext cx="6648746" cy="828904"/>
          </a:xfrm>
          <a:prstGeom prst="rect">
            <a:avLst/>
          </a:prstGeom>
        </p:spPr>
        <p:txBody>
          <a:bodyPr lIns="0" tIns="0" rIns="0" bIns="0" rtlCol="0" anchor="t">
            <a:spAutoFit/>
          </a:bodyPr>
          <a:lstStyle/>
          <a:p>
            <a:pPr algn="l">
              <a:lnSpc>
                <a:spcPts val="6034"/>
              </a:lnSpc>
            </a:pPr>
            <a:r>
              <a:rPr lang="en-US" sz="6780" b="1">
                <a:solidFill>
                  <a:srgbClr val="3E67C8"/>
                </a:solidFill>
                <a:latin typeface="Montserrat Bold"/>
                <a:ea typeface="Montserrat Bold"/>
                <a:cs typeface="Montserrat Bold"/>
                <a:sym typeface="Montserrat Bold"/>
              </a:rPr>
              <a:t>DASHBOARD</a:t>
            </a:r>
          </a:p>
        </p:txBody>
      </p:sp>
      <p:sp>
        <p:nvSpPr>
          <p:cNvPr id="18" name="TextBox 18"/>
          <p:cNvSpPr txBox="1"/>
          <p:nvPr/>
        </p:nvSpPr>
        <p:spPr>
          <a:xfrm>
            <a:off x="15615005" y="9742490"/>
            <a:ext cx="1936960" cy="307690"/>
          </a:xfrm>
          <a:prstGeom prst="rect">
            <a:avLst/>
          </a:prstGeom>
        </p:spPr>
        <p:txBody>
          <a:bodyPr lIns="0" tIns="0" rIns="0" bIns="0" rtlCol="0" anchor="t">
            <a:spAutoFit/>
          </a:bodyPr>
          <a:lstStyle/>
          <a:p>
            <a:pPr algn="l">
              <a:lnSpc>
                <a:spcPts val="2468"/>
              </a:lnSpc>
            </a:pPr>
            <a:r>
              <a:rPr lang="en-US" sz="1763" b="1">
                <a:solidFill>
                  <a:srgbClr val="FFFFFF"/>
                </a:solidFill>
                <a:latin typeface="Poppins Semi-Bold"/>
                <a:ea typeface="Poppins Semi-Bold"/>
                <a:cs typeface="Poppins Semi-Bold"/>
                <a:sym typeface="Poppins Semi-Bold"/>
              </a:rPr>
              <a:t>Nguyễn Hoàng</a:t>
            </a:r>
          </a:p>
        </p:txBody>
      </p:sp>
      <p:sp>
        <p:nvSpPr>
          <p:cNvPr id="19" name="TextBox 19"/>
          <p:cNvSpPr txBox="1"/>
          <p:nvPr/>
        </p:nvSpPr>
        <p:spPr>
          <a:xfrm>
            <a:off x="17320644" y="275190"/>
            <a:ext cx="810517" cy="418641"/>
          </a:xfrm>
          <a:prstGeom prst="rect">
            <a:avLst/>
          </a:prstGeom>
        </p:spPr>
        <p:txBody>
          <a:bodyPr lIns="0" tIns="0" rIns="0" bIns="0" rtlCol="0" anchor="t">
            <a:spAutoFit/>
          </a:bodyPr>
          <a:lstStyle/>
          <a:p>
            <a:pPr algn="l">
              <a:lnSpc>
                <a:spcPts val="3004"/>
              </a:lnSpc>
            </a:pPr>
            <a:r>
              <a:rPr lang="en-US" sz="3375" b="1">
                <a:solidFill>
                  <a:srgbClr val="FFFFFF"/>
                </a:solidFill>
                <a:latin typeface="Montserrat Bold"/>
                <a:ea typeface="Montserrat Bold"/>
                <a:cs typeface="Montserrat Bold"/>
                <a:sym typeface="Montserrat Bold"/>
              </a:rPr>
              <a:t>28</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0" y="-7320"/>
            <a:ext cx="5785518" cy="10727904"/>
            <a:chOff x="0" y="0"/>
            <a:chExt cx="896328" cy="1662033"/>
          </a:xfrm>
        </p:grpSpPr>
        <p:sp>
          <p:nvSpPr>
            <p:cNvPr id="4" name="Freeform 4"/>
            <p:cNvSpPr/>
            <p:nvPr/>
          </p:nvSpPr>
          <p:spPr>
            <a:xfrm>
              <a:off x="0" y="0"/>
              <a:ext cx="896328" cy="1662033"/>
            </a:xfrm>
            <a:custGeom>
              <a:avLst/>
              <a:gdLst/>
              <a:ahLst/>
              <a:cxnLst/>
              <a:rect l="l" t="t" r="r" b="b"/>
              <a:pathLst>
                <a:path w="896328" h="1662033">
                  <a:moveTo>
                    <a:pt x="0" y="0"/>
                  </a:moveTo>
                  <a:lnTo>
                    <a:pt x="896328" y="0"/>
                  </a:lnTo>
                  <a:lnTo>
                    <a:pt x="896328" y="1662033"/>
                  </a:lnTo>
                  <a:lnTo>
                    <a:pt x="0" y="1662033"/>
                  </a:lnTo>
                  <a:close/>
                </a:path>
              </a:pathLst>
            </a:custGeom>
            <a:blipFill>
              <a:blip r:embed="rId3"/>
              <a:stretch>
                <a:fillRect l="-11886" r="-11886"/>
              </a:stretch>
            </a:blipFill>
          </p:spPr>
        </p:sp>
      </p:grpSp>
      <p:grpSp>
        <p:nvGrpSpPr>
          <p:cNvPr id="5" name="Group 5"/>
          <p:cNvGrpSpPr/>
          <p:nvPr/>
        </p:nvGrpSpPr>
        <p:grpSpPr>
          <a:xfrm>
            <a:off x="0" y="3550470"/>
            <a:ext cx="6706438" cy="3160577"/>
            <a:chOff x="0" y="0"/>
            <a:chExt cx="934695" cy="440499"/>
          </a:xfrm>
        </p:grpSpPr>
        <p:sp>
          <p:nvSpPr>
            <p:cNvPr id="6" name="Freeform 6"/>
            <p:cNvSpPr/>
            <p:nvPr/>
          </p:nvSpPr>
          <p:spPr>
            <a:xfrm>
              <a:off x="0" y="0"/>
              <a:ext cx="934695" cy="440499"/>
            </a:xfrm>
            <a:custGeom>
              <a:avLst/>
              <a:gdLst/>
              <a:ahLst/>
              <a:cxnLst/>
              <a:rect l="l" t="t" r="r" b="b"/>
              <a:pathLst>
                <a:path w="934695" h="440499">
                  <a:moveTo>
                    <a:pt x="0" y="0"/>
                  </a:moveTo>
                  <a:lnTo>
                    <a:pt x="934695" y="0"/>
                  </a:lnTo>
                  <a:lnTo>
                    <a:pt x="934695" y="440499"/>
                  </a:lnTo>
                  <a:lnTo>
                    <a:pt x="0" y="440499"/>
                  </a:lnTo>
                  <a:close/>
                </a:path>
              </a:pathLst>
            </a:custGeom>
            <a:solidFill>
              <a:srgbClr val="2254C5"/>
            </a:solidFill>
          </p:spPr>
        </p:sp>
        <p:sp>
          <p:nvSpPr>
            <p:cNvPr id="7" name="TextBox 7"/>
            <p:cNvSpPr txBox="1"/>
            <p:nvPr/>
          </p:nvSpPr>
          <p:spPr>
            <a:xfrm>
              <a:off x="0" y="-38100"/>
              <a:ext cx="934695" cy="478599"/>
            </a:xfrm>
            <a:prstGeom prst="rect">
              <a:avLst/>
            </a:prstGeom>
          </p:spPr>
          <p:txBody>
            <a:bodyPr lIns="50800" tIns="50800" rIns="50800" bIns="50800" rtlCol="0" anchor="ctr"/>
            <a:lstStyle/>
            <a:p>
              <a:pPr algn="ctr">
                <a:lnSpc>
                  <a:spcPts val="2199"/>
                </a:lnSpc>
              </a:pPr>
              <a:endParaRPr/>
            </a:p>
          </p:txBody>
        </p:sp>
      </p:grpSp>
      <p:grpSp>
        <p:nvGrpSpPr>
          <p:cNvPr id="8" name="Group 8"/>
          <p:cNvGrpSpPr/>
          <p:nvPr/>
        </p:nvGrpSpPr>
        <p:grpSpPr>
          <a:xfrm>
            <a:off x="1095628" y="5895866"/>
            <a:ext cx="882124" cy="209483"/>
            <a:chOff x="0" y="0"/>
            <a:chExt cx="232329" cy="55172"/>
          </a:xfrm>
        </p:grpSpPr>
        <p:sp>
          <p:nvSpPr>
            <p:cNvPr id="9" name="Freeform 9"/>
            <p:cNvSpPr/>
            <p:nvPr/>
          </p:nvSpPr>
          <p:spPr>
            <a:xfrm>
              <a:off x="0" y="0"/>
              <a:ext cx="232329" cy="55172"/>
            </a:xfrm>
            <a:custGeom>
              <a:avLst/>
              <a:gdLst/>
              <a:ahLst/>
              <a:cxnLst/>
              <a:rect l="l" t="t" r="r" b="b"/>
              <a:pathLst>
                <a:path w="232329" h="55172">
                  <a:moveTo>
                    <a:pt x="0" y="0"/>
                  </a:moveTo>
                  <a:lnTo>
                    <a:pt x="232329" y="0"/>
                  </a:lnTo>
                  <a:lnTo>
                    <a:pt x="232329" y="55172"/>
                  </a:lnTo>
                  <a:lnTo>
                    <a:pt x="0" y="55172"/>
                  </a:lnTo>
                  <a:close/>
                </a:path>
              </a:pathLst>
            </a:custGeom>
            <a:solidFill>
              <a:srgbClr val="FFFFFF"/>
            </a:solidFill>
          </p:spPr>
        </p:sp>
        <p:sp>
          <p:nvSpPr>
            <p:cNvPr id="10" name="TextBox 10"/>
            <p:cNvSpPr txBox="1"/>
            <p:nvPr/>
          </p:nvSpPr>
          <p:spPr>
            <a:xfrm>
              <a:off x="0" y="-38100"/>
              <a:ext cx="232329" cy="93272"/>
            </a:xfrm>
            <a:prstGeom prst="rect">
              <a:avLst/>
            </a:prstGeom>
          </p:spPr>
          <p:txBody>
            <a:bodyPr lIns="50800" tIns="50800" rIns="50800" bIns="50800" rtlCol="0" anchor="ctr"/>
            <a:lstStyle/>
            <a:p>
              <a:pPr algn="ctr">
                <a:lnSpc>
                  <a:spcPts val="2199"/>
                </a:lnSpc>
              </a:pPr>
              <a:endParaRPr/>
            </a:p>
          </p:txBody>
        </p:sp>
      </p:grpSp>
      <p:sp>
        <p:nvSpPr>
          <p:cNvPr id="11" name="Freeform 11"/>
          <p:cNvSpPr/>
          <p:nvPr/>
        </p:nvSpPr>
        <p:spPr>
          <a:xfrm>
            <a:off x="1823511" y="1301276"/>
            <a:ext cx="668743" cy="628619"/>
          </a:xfrm>
          <a:custGeom>
            <a:avLst/>
            <a:gdLst/>
            <a:ahLst/>
            <a:cxnLst/>
            <a:rect l="l" t="t" r="r" b="b"/>
            <a:pathLst>
              <a:path w="668743" h="628619">
                <a:moveTo>
                  <a:pt x="0" y="0"/>
                </a:moveTo>
                <a:lnTo>
                  <a:pt x="668743" y="0"/>
                </a:lnTo>
                <a:lnTo>
                  <a:pt x="668743" y="628619"/>
                </a:lnTo>
                <a:lnTo>
                  <a:pt x="0" y="6286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1095628" y="4786444"/>
            <a:ext cx="5187323" cy="898178"/>
          </a:xfrm>
          <a:prstGeom prst="rect">
            <a:avLst/>
          </a:prstGeom>
        </p:spPr>
        <p:txBody>
          <a:bodyPr lIns="0" tIns="0" rIns="0" bIns="0" rtlCol="0" anchor="t">
            <a:spAutoFit/>
          </a:bodyPr>
          <a:lstStyle/>
          <a:p>
            <a:pPr algn="l">
              <a:lnSpc>
                <a:spcPts val="6523"/>
              </a:lnSpc>
            </a:pPr>
            <a:r>
              <a:rPr lang="en-US" sz="7329" b="1">
                <a:solidFill>
                  <a:srgbClr val="FFFFFF"/>
                </a:solidFill>
                <a:latin typeface="Montserrat Bold"/>
                <a:ea typeface="Montserrat Bold"/>
                <a:cs typeface="Montserrat Bold"/>
                <a:sym typeface="Montserrat Bold"/>
              </a:rPr>
              <a:t>NỘI DUNG</a:t>
            </a:r>
          </a:p>
        </p:txBody>
      </p:sp>
      <p:sp>
        <p:nvSpPr>
          <p:cNvPr id="13" name="TextBox 13"/>
          <p:cNvSpPr txBox="1"/>
          <p:nvPr/>
        </p:nvSpPr>
        <p:spPr>
          <a:xfrm>
            <a:off x="2710924" y="1347363"/>
            <a:ext cx="1675378" cy="458367"/>
          </a:xfrm>
          <a:prstGeom prst="rect">
            <a:avLst/>
          </a:prstGeom>
        </p:spPr>
        <p:txBody>
          <a:bodyPr lIns="0" tIns="0" rIns="0" bIns="0" rtlCol="0" anchor="t">
            <a:spAutoFit/>
          </a:bodyPr>
          <a:lstStyle/>
          <a:p>
            <a:pPr algn="l">
              <a:lnSpc>
                <a:spcPts val="3610"/>
              </a:lnSpc>
            </a:pPr>
            <a:r>
              <a:rPr lang="en-US" sz="2579" b="1">
                <a:solidFill>
                  <a:srgbClr val="FFFFFF"/>
                </a:solidFill>
                <a:latin typeface="Poppins Semi-Bold"/>
                <a:ea typeface="Poppins Semi-Bold"/>
                <a:cs typeface="Poppins Semi-Bold"/>
                <a:sym typeface="Poppins Semi-Bold"/>
              </a:rPr>
              <a:t>NHÓM 5</a:t>
            </a:r>
          </a:p>
        </p:txBody>
      </p:sp>
      <p:grpSp>
        <p:nvGrpSpPr>
          <p:cNvPr id="14" name="Group 14"/>
          <p:cNvGrpSpPr/>
          <p:nvPr/>
        </p:nvGrpSpPr>
        <p:grpSpPr>
          <a:xfrm>
            <a:off x="9818514" y="1077545"/>
            <a:ext cx="6645186" cy="952699"/>
            <a:chOff x="0" y="0"/>
            <a:chExt cx="8860248" cy="1270266"/>
          </a:xfrm>
        </p:grpSpPr>
        <p:grpSp>
          <p:nvGrpSpPr>
            <p:cNvPr id="15" name="Group 15"/>
            <p:cNvGrpSpPr/>
            <p:nvPr/>
          </p:nvGrpSpPr>
          <p:grpSpPr>
            <a:xfrm>
              <a:off x="0" y="0"/>
              <a:ext cx="8860248" cy="1270266"/>
              <a:chOff x="0" y="0"/>
              <a:chExt cx="998935" cy="143214"/>
            </a:xfrm>
          </p:grpSpPr>
          <p:sp>
            <p:nvSpPr>
              <p:cNvPr id="16" name="Freeform 16"/>
              <p:cNvSpPr/>
              <p:nvPr/>
            </p:nvSpPr>
            <p:spPr>
              <a:xfrm>
                <a:off x="0" y="0"/>
                <a:ext cx="998935" cy="143214"/>
              </a:xfrm>
              <a:custGeom>
                <a:avLst/>
                <a:gdLst/>
                <a:ahLst/>
                <a:cxnLst/>
                <a:rect l="l" t="t" r="r" b="b"/>
                <a:pathLst>
                  <a:path w="998935" h="143214">
                    <a:moveTo>
                      <a:pt x="0" y="0"/>
                    </a:moveTo>
                    <a:lnTo>
                      <a:pt x="998935" y="0"/>
                    </a:lnTo>
                    <a:lnTo>
                      <a:pt x="998935" y="143214"/>
                    </a:lnTo>
                    <a:lnTo>
                      <a:pt x="0" y="143214"/>
                    </a:lnTo>
                    <a:close/>
                  </a:path>
                </a:pathLst>
              </a:custGeom>
              <a:gradFill rotWithShape="1">
                <a:gsLst>
                  <a:gs pos="0">
                    <a:srgbClr val="FFFFFF">
                      <a:alpha val="100000"/>
                    </a:srgbClr>
                  </a:gs>
                  <a:gs pos="100000">
                    <a:srgbClr val="DBDBDB">
                      <a:alpha val="100000"/>
                    </a:srgbClr>
                  </a:gs>
                </a:gsLst>
                <a:lin ang="0"/>
              </a:gradFill>
            </p:spPr>
          </p:sp>
          <p:sp>
            <p:nvSpPr>
              <p:cNvPr id="17" name="TextBox 17"/>
              <p:cNvSpPr txBox="1"/>
              <p:nvPr/>
            </p:nvSpPr>
            <p:spPr>
              <a:xfrm>
                <a:off x="0" y="-38100"/>
                <a:ext cx="998935" cy="181314"/>
              </a:xfrm>
              <a:prstGeom prst="rect">
                <a:avLst/>
              </a:prstGeom>
            </p:spPr>
            <p:txBody>
              <a:bodyPr lIns="50800" tIns="50800" rIns="50800" bIns="50800" rtlCol="0" anchor="ctr"/>
              <a:lstStyle/>
              <a:p>
                <a:pPr algn="ctr">
                  <a:lnSpc>
                    <a:spcPts val="2199"/>
                  </a:lnSpc>
                </a:pPr>
                <a:endParaRPr/>
              </a:p>
            </p:txBody>
          </p:sp>
        </p:grpSp>
        <p:sp>
          <p:nvSpPr>
            <p:cNvPr id="18" name="TextBox 18"/>
            <p:cNvSpPr txBox="1"/>
            <p:nvPr/>
          </p:nvSpPr>
          <p:spPr>
            <a:xfrm>
              <a:off x="627631" y="251970"/>
              <a:ext cx="8232617" cy="773952"/>
            </a:xfrm>
            <a:prstGeom prst="rect">
              <a:avLst/>
            </a:prstGeom>
          </p:spPr>
          <p:txBody>
            <a:bodyPr lIns="0" tIns="0" rIns="0" bIns="0" rtlCol="0" anchor="t">
              <a:spAutoFit/>
            </a:bodyPr>
            <a:lstStyle/>
            <a:p>
              <a:pPr algn="l">
                <a:lnSpc>
                  <a:spcPts val="4887"/>
                </a:lnSpc>
                <a:spcBef>
                  <a:spcPct val="0"/>
                </a:spcBef>
              </a:pPr>
              <a:r>
                <a:rPr lang="en-US" sz="3490" b="1">
                  <a:solidFill>
                    <a:srgbClr val="006CCD"/>
                  </a:solidFill>
                  <a:latin typeface="Montserrat Bold"/>
                  <a:ea typeface="Montserrat Bold"/>
                  <a:cs typeface="Montserrat Bold"/>
                  <a:sym typeface="Montserrat Bold"/>
                </a:rPr>
                <a:t>Giải thích dữ liệu</a:t>
              </a:r>
            </a:p>
          </p:txBody>
        </p:sp>
      </p:grpSp>
      <p:grpSp>
        <p:nvGrpSpPr>
          <p:cNvPr id="19" name="Group 19"/>
          <p:cNvGrpSpPr/>
          <p:nvPr/>
        </p:nvGrpSpPr>
        <p:grpSpPr>
          <a:xfrm>
            <a:off x="7406900" y="1211108"/>
            <a:ext cx="1284568" cy="685574"/>
            <a:chOff x="0" y="0"/>
            <a:chExt cx="1712758" cy="914099"/>
          </a:xfrm>
        </p:grpSpPr>
        <p:grpSp>
          <p:nvGrpSpPr>
            <p:cNvPr id="20" name="Group 20"/>
            <p:cNvGrpSpPr/>
            <p:nvPr/>
          </p:nvGrpSpPr>
          <p:grpSpPr>
            <a:xfrm>
              <a:off x="0" y="0"/>
              <a:ext cx="1712758" cy="914099"/>
              <a:chOff x="0" y="0"/>
              <a:chExt cx="211520" cy="112888"/>
            </a:xfrm>
          </p:grpSpPr>
          <p:sp>
            <p:nvSpPr>
              <p:cNvPr id="21" name="Freeform 21"/>
              <p:cNvSpPr/>
              <p:nvPr/>
            </p:nvSpPr>
            <p:spPr>
              <a:xfrm>
                <a:off x="0" y="0"/>
                <a:ext cx="211520" cy="112888"/>
              </a:xfrm>
              <a:custGeom>
                <a:avLst/>
                <a:gdLst/>
                <a:ahLst/>
                <a:cxnLst/>
                <a:rect l="l" t="t" r="r" b="b"/>
                <a:pathLst>
                  <a:path w="211520" h="112888">
                    <a:moveTo>
                      <a:pt x="0" y="0"/>
                    </a:moveTo>
                    <a:lnTo>
                      <a:pt x="211520" y="0"/>
                    </a:lnTo>
                    <a:lnTo>
                      <a:pt x="211520" y="112888"/>
                    </a:lnTo>
                    <a:lnTo>
                      <a:pt x="0" y="112888"/>
                    </a:lnTo>
                    <a:close/>
                  </a:path>
                </a:pathLst>
              </a:custGeom>
              <a:solidFill>
                <a:srgbClr val="2254C5"/>
              </a:solidFill>
            </p:spPr>
          </p:sp>
          <p:sp>
            <p:nvSpPr>
              <p:cNvPr id="22" name="TextBox 22"/>
              <p:cNvSpPr txBox="1"/>
              <p:nvPr/>
            </p:nvSpPr>
            <p:spPr>
              <a:xfrm>
                <a:off x="0" y="-38100"/>
                <a:ext cx="211520" cy="150988"/>
              </a:xfrm>
              <a:prstGeom prst="rect">
                <a:avLst/>
              </a:prstGeom>
            </p:spPr>
            <p:txBody>
              <a:bodyPr lIns="50800" tIns="50800" rIns="50800" bIns="50800" rtlCol="0" anchor="ctr"/>
              <a:lstStyle/>
              <a:p>
                <a:pPr algn="ctr">
                  <a:lnSpc>
                    <a:spcPts val="2199"/>
                  </a:lnSpc>
                </a:pPr>
                <a:endParaRPr/>
              </a:p>
            </p:txBody>
          </p:sp>
        </p:grpSp>
        <p:sp>
          <p:nvSpPr>
            <p:cNvPr id="23" name="TextBox 23"/>
            <p:cNvSpPr txBox="1"/>
            <p:nvPr/>
          </p:nvSpPr>
          <p:spPr>
            <a:xfrm>
              <a:off x="465745" y="252797"/>
              <a:ext cx="622598" cy="494231"/>
            </a:xfrm>
            <a:prstGeom prst="rect">
              <a:avLst/>
            </a:prstGeom>
          </p:spPr>
          <p:txBody>
            <a:bodyPr lIns="0" tIns="0" rIns="0" bIns="0" rtlCol="0" anchor="t">
              <a:spAutoFit/>
            </a:bodyPr>
            <a:lstStyle/>
            <a:p>
              <a:pPr algn="ctr">
                <a:lnSpc>
                  <a:spcPts val="2542"/>
                </a:lnSpc>
              </a:pPr>
              <a:r>
                <a:rPr lang="en-US" sz="2857" b="1">
                  <a:solidFill>
                    <a:srgbClr val="FFFFFF"/>
                  </a:solidFill>
                  <a:latin typeface="Montserrat Bold"/>
                  <a:ea typeface="Montserrat Bold"/>
                  <a:cs typeface="Montserrat Bold"/>
                  <a:sym typeface="Montserrat Bold"/>
                </a:rPr>
                <a:t>1</a:t>
              </a:r>
            </a:p>
          </p:txBody>
        </p:sp>
      </p:grpSp>
      <p:grpSp>
        <p:nvGrpSpPr>
          <p:cNvPr id="24" name="Group 24"/>
          <p:cNvGrpSpPr/>
          <p:nvPr/>
        </p:nvGrpSpPr>
        <p:grpSpPr>
          <a:xfrm>
            <a:off x="9818514" y="2597771"/>
            <a:ext cx="6645186" cy="952699"/>
            <a:chOff x="0" y="0"/>
            <a:chExt cx="8860248" cy="1270266"/>
          </a:xfrm>
        </p:grpSpPr>
        <p:grpSp>
          <p:nvGrpSpPr>
            <p:cNvPr id="25" name="Group 25"/>
            <p:cNvGrpSpPr/>
            <p:nvPr/>
          </p:nvGrpSpPr>
          <p:grpSpPr>
            <a:xfrm>
              <a:off x="0" y="0"/>
              <a:ext cx="8860248" cy="1270266"/>
              <a:chOff x="0" y="0"/>
              <a:chExt cx="998935" cy="143214"/>
            </a:xfrm>
          </p:grpSpPr>
          <p:sp>
            <p:nvSpPr>
              <p:cNvPr id="26" name="Freeform 26"/>
              <p:cNvSpPr/>
              <p:nvPr/>
            </p:nvSpPr>
            <p:spPr>
              <a:xfrm>
                <a:off x="0" y="0"/>
                <a:ext cx="998935" cy="143214"/>
              </a:xfrm>
              <a:custGeom>
                <a:avLst/>
                <a:gdLst/>
                <a:ahLst/>
                <a:cxnLst/>
                <a:rect l="l" t="t" r="r" b="b"/>
                <a:pathLst>
                  <a:path w="998935" h="143214">
                    <a:moveTo>
                      <a:pt x="0" y="0"/>
                    </a:moveTo>
                    <a:lnTo>
                      <a:pt x="998935" y="0"/>
                    </a:lnTo>
                    <a:lnTo>
                      <a:pt x="998935" y="143214"/>
                    </a:lnTo>
                    <a:lnTo>
                      <a:pt x="0" y="143214"/>
                    </a:lnTo>
                    <a:close/>
                  </a:path>
                </a:pathLst>
              </a:custGeom>
              <a:gradFill rotWithShape="1">
                <a:gsLst>
                  <a:gs pos="0">
                    <a:srgbClr val="FFFFFF">
                      <a:alpha val="100000"/>
                    </a:srgbClr>
                  </a:gs>
                  <a:gs pos="100000">
                    <a:srgbClr val="DBDBDB">
                      <a:alpha val="100000"/>
                    </a:srgbClr>
                  </a:gs>
                </a:gsLst>
                <a:lin ang="0"/>
              </a:gradFill>
            </p:spPr>
          </p:sp>
          <p:sp>
            <p:nvSpPr>
              <p:cNvPr id="27" name="TextBox 27"/>
              <p:cNvSpPr txBox="1"/>
              <p:nvPr/>
            </p:nvSpPr>
            <p:spPr>
              <a:xfrm>
                <a:off x="0" y="-38100"/>
                <a:ext cx="998935" cy="181314"/>
              </a:xfrm>
              <a:prstGeom prst="rect">
                <a:avLst/>
              </a:prstGeom>
            </p:spPr>
            <p:txBody>
              <a:bodyPr lIns="50800" tIns="50800" rIns="50800" bIns="50800" rtlCol="0" anchor="ctr"/>
              <a:lstStyle/>
              <a:p>
                <a:pPr algn="ctr">
                  <a:lnSpc>
                    <a:spcPts val="2199"/>
                  </a:lnSpc>
                </a:pPr>
                <a:endParaRPr/>
              </a:p>
            </p:txBody>
          </p:sp>
        </p:grpSp>
        <p:sp>
          <p:nvSpPr>
            <p:cNvPr id="28" name="TextBox 28"/>
            <p:cNvSpPr txBox="1"/>
            <p:nvPr/>
          </p:nvSpPr>
          <p:spPr>
            <a:xfrm>
              <a:off x="627631" y="251970"/>
              <a:ext cx="8232617" cy="773952"/>
            </a:xfrm>
            <a:prstGeom prst="rect">
              <a:avLst/>
            </a:prstGeom>
          </p:spPr>
          <p:txBody>
            <a:bodyPr lIns="0" tIns="0" rIns="0" bIns="0" rtlCol="0" anchor="t">
              <a:spAutoFit/>
            </a:bodyPr>
            <a:lstStyle/>
            <a:p>
              <a:pPr algn="l">
                <a:lnSpc>
                  <a:spcPts val="4887"/>
                </a:lnSpc>
                <a:spcBef>
                  <a:spcPct val="0"/>
                </a:spcBef>
              </a:pPr>
              <a:r>
                <a:rPr lang="en-US" sz="3490" b="1">
                  <a:solidFill>
                    <a:srgbClr val="006CCD"/>
                  </a:solidFill>
                  <a:latin typeface="Montserrat Bold"/>
                  <a:ea typeface="Montserrat Bold"/>
                  <a:cs typeface="Montserrat Bold"/>
                  <a:sym typeface="Montserrat Bold"/>
                </a:rPr>
                <a:t>ETL &amp; Star Schema</a:t>
              </a:r>
            </a:p>
          </p:txBody>
        </p:sp>
      </p:grpSp>
      <p:grpSp>
        <p:nvGrpSpPr>
          <p:cNvPr id="29" name="Group 29"/>
          <p:cNvGrpSpPr/>
          <p:nvPr/>
        </p:nvGrpSpPr>
        <p:grpSpPr>
          <a:xfrm>
            <a:off x="7406900" y="2735413"/>
            <a:ext cx="1284568" cy="677414"/>
            <a:chOff x="0" y="0"/>
            <a:chExt cx="1712758" cy="903219"/>
          </a:xfrm>
        </p:grpSpPr>
        <p:grpSp>
          <p:nvGrpSpPr>
            <p:cNvPr id="30" name="Group 30"/>
            <p:cNvGrpSpPr/>
            <p:nvPr/>
          </p:nvGrpSpPr>
          <p:grpSpPr>
            <a:xfrm>
              <a:off x="0" y="0"/>
              <a:ext cx="1712758" cy="903219"/>
              <a:chOff x="0" y="0"/>
              <a:chExt cx="211520" cy="111544"/>
            </a:xfrm>
          </p:grpSpPr>
          <p:sp>
            <p:nvSpPr>
              <p:cNvPr id="31" name="Freeform 31"/>
              <p:cNvSpPr/>
              <p:nvPr/>
            </p:nvSpPr>
            <p:spPr>
              <a:xfrm>
                <a:off x="0" y="0"/>
                <a:ext cx="211520" cy="111544"/>
              </a:xfrm>
              <a:custGeom>
                <a:avLst/>
                <a:gdLst/>
                <a:ahLst/>
                <a:cxnLst/>
                <a:rect l="l" t="t" r="r" b="b"/>
                <a:pathLst>
                  <a:path w="211520" h="111544">
                    <a:moveTo>
                      <a:pt x="0" y="0"/>
                    </a:moveTo>
                    <a:lnTo>
                      <a:pt x="211520" y="0"/>
                    </a:lnTo>
                    <a:lnTo>
                      <a:pt x="211520" y="111544"/>
                    </a:lnTo>
                    <a:lnTo>
                      <a:pt x="0" y="111544"/>
                    </a:lnTo>
                    <a:close/>
                  </a:path>
                </a:pathLst>
              </a:custGeom>
              <a:solidFill>
                <a:srgbClr val="2254C5"/>
              </a:solidFill>
            </p:spPr>
          </p:sp>
          <p:sp>
            <p:nvSpPr>
              <p:cNvPr id="32" name="TextBox 32"/>
              <p:cNvSpPr txBox="1"/>
              <p:nvPr/>
            </p:nvSpPr>
            <p:spPr>
              <a:xfrm>
                <a:off x="0" y="-38100"/>
                <a:ext cx="211520" cy="149644"/>
              </a:xfrm>
              <a:prstGeom prst="rect">
                <a:avLst/>
              </a:prstGeom>
            </p:spPr>
            <p:txBody>
              <a:bodyPr lIns="50800" tIns="50800" rIns="50800" bIns="50800" rtlCol="0" anchor="ctr"/>
              <a:lstStyle/>
              <a:p>
                <a:pPr algn="ctr">
                  <a:lnSpc>
                    <a:spcPts val="2199"/>
                  </a:lnSpc>
                </a:pPr>
                <a:endParaRPr/>
              </a:p>
            </p:txBody>
          </p:sp>
        </p:grpSp>
        <p:sp>
          <p:nvSpPr>
            <p:cNvPr id="33" name="TextBox 33"/>
            <p:cNvSpPr txBox="1"/>
            <p:nvPr/>
          </p:nvSpPr>
          <p:spPr>
            <a:xfrm>
              <a:off x="465745" y="252797"/>
              <a:ext cx="622598" cy="483351"/>
            </a:xfrm>
            <a:prstGeom prst="rect">
              <a:avLst/>
            </a:prstGeom>
          </p:spPr>
          <p:txBody>
            <a:bodyPr lIns="0" tIns="0" rIns="0" bIns="0" rtlCol="0" anchor="t">
              <a:spAutoFit/>
            </a:bodyPr>
            <a:lstStyle/>
            <a:p>
              <a:pPr algn="ctr">
                <a:lnSpc>
                  <a:spcPts val="2542"/>
                </a:lnSpc>
              </a:pPr>
              <a:r>
                <a:rPr lang="en-US" sz="2857" b="1">
                  <a:solidFill>
                    <a:srgbClr val="FFFFFF"/>
                  </a:solidFill>
                  <a:latin typeface="Montserrat Bold"/>
                  <a:ea typeface="Montserrat Bold"/>
                  <a:cs typeface="Montserrat Bold"/>
                  <a:sym typeface="Montserrat Bold"/>
                </a:rPr>
                <a:t>2</a:t>
              </a:r>
            </a:p>
          </p:txBody>
        </p:sp>
      </p:grpSp>
      <p:grpSp>
        <p:nvGrpSpPr>
          <p:cNvPr id="34" name="Group 34"/>
          <p:cNvGrpSpPr/>
          <p:nvPr/>
        </p:nvGrpSpPr>
        <p:grpSpPr>
          <a:xfrm>
            <a:off x="9818514" y="4121970"/>
            <a:ext cx="6645186" cy="952699"/>
            <a:chOff x="0" y="0"/>
            <a:chExt cx="8860248" cy="1270266"/>
          </a:xfrm>
        </p:grpSpPr>
        <p:grpSp>
          <p:nvGrpSpPr>
            <p:cNvPr id="35" name="Group 35"/>
            <p:cNvGrpSpPr/>
            <p:nvPr/>
          </p:nvGrpSpPr>
          <p:grpSpPr>
            <a:xfrm>
              <a:off x="0" y="0"/>
              <a:ext cx="8860248" cy="1270266"/>
              <a:chOff x="0" y="0"/>
              <a:chExt cx="998935" cy="143214"/>
            </a:xfrm>
          </p:grpSpPr>
          <p:sp>
            <p:nvSpPr>
              <p:cNvPr id="36" name="Freeform 36"/>
              <p:cNvSpPr/>
              <p:nvPr/>
            </p:nvSpPr>
            <p:spPr>
              <a:xfrm>
                <a:off x="0" y="0"/>
                <a:ext cx="998935" cy="143214"/>
              </a:xfrm>
              <a:custGeom>
                <a:avLst/>
                <a:gdLst/>
                <a:ahLst/>
                <a:cxnLst/>
                <a:rect l="l" t="t" r="r" b="b"/>
                <a:pathLst>
                  <a:path w="998935" h="143214">
                    <a:moveTo>
                      <a:pt x="0" y="0"/>
                    </a:moveTo>
                    <a:lnTo>
                      <a:pt x="998935" y="0"/>
                    </a:lnTo>
                    <a:lnTo>
                      <a:pt x="998935" y="143214"/>
                    </a:lnTo>
                    <a:lnTo>
                      <a:pt x="0" y="143214"/>
                    </a:lnTo>
                    <a:close/>
                  </a:path>
                </a:pathLst>
              </a:custGeom>
              <a:gradFill rotWithShape="1">
                <a:gsLst>
                  <a:gs pos="0">
                    <a:srgbClr val="FFFFFF">
                      <a:alpha val="100000"/>
                    </a:srgbClr>
                  </a:gs>
                  <a:gs pos="100000">
                    <a:srgbClr val="DBDBDB">
                      <a:alpha val="100000"/>
                    </a:srgbClr>
                  </a:gs>
                </a:gsLst>
                <a:lin ang="0"/>
              </a:gradFill>
            </p:spPr>
          </p:sp>
          <p:sp>
            <p:nvSpPr>
              <p:cNvPr id="37" name="TextBox 37"/>
              <p:cNvSpPr txBox="1"/>
              <p:nvPr/>
            </p:nvSpPr>
            <p:spPr>
              <a:xfrm>
                <a:off x="0" y="-38100"/>
                <a:ext cx="998935" cy="181314"/>
              </a:xfrm>
              <a:prstGeom prst="rect">
                <a:avLst/>
              </a:prstGeom>
            </p:spPr>
            <p:txBody>
              <a:bodyPr lIns="50800" tIns="50800" rIns="50800" bIns="50800" rtlCol="0" anchor="ctr"/>
              <a:lstStyle/>
              <a:p>
                <a:pPr algn="ctr">
                  <a:lnSpc>
                    <a:spcPts val="2199"/>
                  </a:lnSpc>
                </a:pPr>
                <a:endParaRPr/>
              </a:p>
            </p:txBody>
          </p:sp>
        </p:grpSp>
        <p:sp>
          <p:nvSpPr>
            <p:cNvPr id="38" name="TextBox 38"/>
            <p:cNvSpPr txBox="1"/>
            <p:nvPr/>
          </p:nvSpPr>
          <p:spPr>
            <a:xfrm>
              <a:off x="627631" y="251970"/>
              <a:ext cx="8232617" cy="773952"/>
            </a:xfrm>
            <a:prstGeom prst="rect">
              <a:avLst/>
            </a:prstGeom>
          </p:spPr>
          <p:txBody>
            <a:bodyPr lIns="0" tIns="0" rIns="0" bIns="0" rtlCol="0" anchor="t">
              <a:spAutoFit/>
            </a:bodyPr>
            <a:lstStyle/>
            <a:p>
              <a:pPr algn="l">
                <a:lnSpc>
                  <a:spcPts val="4887"/>
                </a:lnSpc>
                <a:spcBef>
                  <a:spcPct val="0"/>
                </a:spcBef>
              </a:pPr>
              <a:r>
                <a:rPr lang="en-US" sz="3490" b="1">
                  <a:solidFill>
                    <a:srgbClr val="006CCD"/>
                  </a:solidFill>
                  <a:latin typeface="Montserrat Bold"/>
                  <a:ea typeface="Montserrat Bold"/>
                  <a:cs typeface="Montserrat Bold"/>
                  <a:sym typeface="Montserrat Bold"/>
                </a:rPr>
                <a:t>OLAP</a:t>
              </a:r>
            </a:p>
          </p:txBody>
        </p:sp>
      </p:grpSp>
      <p:grpSp>
        <p:nvGrpSpPr>
          <p:cNvPr id="39" name="Group 39"/>
          <p:cNvGrpSpPr/>
          <p:nvPr/>
        </p:nvGrpSpPr>
        <p:grpSpPr>
          <a:xfrm>
            <a:off x="7406900" y="4251027"/>
            <a:ext cx="1284568" cy="677414"/>
            <a:chOff x="0" y="0"/>
            <a:chExt cx="1712758" cy="903219"/>
          </a:xfrm>
        </p:grpSpPr>
        <p:grpSp>
          <p:nvGrpSpPr>
            <p:cNvPr id="40" name="Group 40"/>
            <p:cNvGrpSpPr/>
            <p:nvPr/>
          </p:nvGrpSpPr>
          <p:grpSpPr>
            <a:xfrm>
              <a:off x="0" y="0"/>
              <a:ext cx="1712758" cy="903219"/>
              <a:chOff x="0" y="0"/>
              <a:chExt cx="211520" cy="111544"/>
            </a:xfrm>
          </p:grpSpPr>
          <p:sp>
            <p:nvSpPr>
              <p:cNvPr id="41" name="Freeform 41"/>
              <p:cNvSpPr/>
              <p:nvPr/>
            </p:nvSpPr>
            <p:spPr>
              <a:xfrm>
                <a:off x="0" y="0"/>
                <a:ext cx="211520" cy="111544"/>
              </a:xfrm>
              <a:custGeom>
                <a:avLst/>
                <a:gdLst/>
                <a:ahLst/>
                <a:cxnLst/>
                <a:rect l="l" t="t" r="r" b="b"/>
                <a:pathLst>
                  <a:path w="211520" h="111544">
                    <a:moveTo>
                      <a:pt x="0" y="0"/>
                    </a:moveTo>
                    <a:lnTo>
                      <a:pt x="211520" y="0"/>
                    </a:lnTo>
                    <a:lnTo>
                      <a:pt x="211520" y="111544"/>
                    </a:lnTo>
                    <a:lnTo>
                      <a:pt x="0" y="111544"/>
                    </a:lnTo>
                    <a:close/>
                  </a:path>
                </a:pathLst>
              </a:custGeom>
              <a:solidFill>
                <a:srgbClr val="2254C5"/>
              </a:solidFill>
            </p:spPr>
          </p:sp>
          <p:sp>
            <p:nvSpPr>
              <p:cNvPr id="42" name="TextBox 42"/>
              <p:cNvSpPr txBox="1"/>
              <p:nvPr/>
            </p:nvSpPr>
            <p:spPr>
              <a:xfrm>
                <a:off x="0" y="-38100"/>
                <a:ext cx="211520" cy="149644"/>
              </a:xfrm>
              <a:prstGeom prst="rect">
                <a:avLst/>
              </a:prstGeom>
            </p:spPr>
            <p:txBody>
              <a:bodyPr lIns="50800" tIns="50800" rIns="50800" bIns="50800" rtlCol="0" anchor="ctr"/>
              <a:lstStyle/>
              <a:p>
                <a:pPr algn="ctr">
                  <a:lnSpc>
                    <a:spcPts val="2199"/>
                  </a:lnSpc>
                </a:pPr>
                <a:endParaRPr/>
              </a:p>
            </p:txBody>
          </p:sp>
        </p:grpSp>
        <p:sp>
          <p:nvSpPr>
            <p:cNvPr id="43" name="TextBox 43"/>
            <p:cNvSpPr txBox="1"/>
            <p:nvPr/>
          </p:nvSpPr>
          <p:spPr>
            <a:xfrm>
              <a:off x="465745" y="252797"/>
              <a:ext cx="622598" cy="483351"/>
            </a:xfrm>
            <a:prstGeom prst="rect">
              <a:avLst/>
            </a:prstGeom>
          </p:spPr>
          <p:txBody>
            <a:bodyPr lIns="0" tIns="0" rIns="0" bIns="0" rtlCol="0" anchor="t">
              <a:spAutoFit/>
            </a:bodyPr>
            <a:lstStyle/>
            <a:p>
              <a:pPr algn="ctr">
                <a:lnSpc>
                  <a:spcPts val="2542"/>
                </a:lnSpc>
              </a:pPr>
              <a:r>
                <a:rPr lang="en-US" sz="2857" b="1">
                  <a:solidFill>
                    <a:srgbClr val="FFFFFF"/>
                  </a:solidFill>
                  <a:latin typeface="Montserrat Bold"/>
                  <a:ea typeface="Montserrat Bold"/>
                  <a:cs typeface="Montserrat Bold"/>
                  <a:sym typeface="Montserrat Bold"/>
                </a:rPr>
                <a:t>3</a:t>
              </a:r>
            </a:p>
          </p:txBody>
        </p:sp>
      </p:grpSp>
      <p:grpSp>
        <p:nvGrpSpPr>
          <p:cNvPr id="44" name="Group 44"/>
          <p:cNvGrpSpPr/>
          <p:nvPr/>
        </p:nvGrpSpPr>
        <p:grpSpPr>
          <a:xfrm>
            <a:off x="9818514" y="5646169"/>
            <a:ext cx="6645186" cy="952699"/>
            <a:chOff x="0" y="0"/>
            <a:chExt cx="8860248" cy="1270266"/>
          </a:xfrm>
        </p:grpSpPr>
        <p:grpSp>
          <p:nvGrpSpPr>
            <p:cNvPr id="45" name="Group 45"/>
            <p:cNvGrpSpPr/>
            <p:nvPr/>
          </p:nvGrpSpPr>
          <p:grpSpPr>
            <a:xfrm>
              <a:off x="0" y="0"/>
              <a:ext cx="8860248" cy="1270266"/>
              <a:chOff x="0" y="0"/>
              <a:chExt cx="998935" cy="143214"/>
            </a:xfrm>
          </p:grpSpPr>
          <p:sp>
            <p:nvSpPr>
              <p:cNvPr id="46" name="Freeform 46"/>
              <p:cNvSpPr/>
              <p:nvPr/>
            </p:nvSpPr>
            <p:spPr>
              <a:xfrm>
                <a:off x="0" y="0"/>
                <a:ext cx="998935" cy="143214"/>
              </a:xfrm>
              <a:custGeom>
                <a:avLst/>
                <a:gdLst/>
                <a:ahLst/>
                <a:cxnLst/>
                <a:rect l="l" t="t" r="r" b="b"/>
                <a:pathLst>
                  <a:path w="998935" h="143214">
                    <a:moveTo>
                      <a:pt x="0" y="0"/>
                    </a:moveTo>
                    <a:lnTo>
                      <a:pt x="998935" y="0"/>
                    </a:lnTo>
                    <a:lnTo>
                      <a:pt x="998935" y="143214"/>
                    </a:lnTo>
                    <a:lnTo>
                      <a:pt x="0" y="143214"/>
                    </a:lnTo>
                    <a:close/>
                  </a:path>
                </a:pathLst>
              </a:custGeom>
              <a:gradFill rotWithShape="1">
                <a:gsLst>
                  <a:gs pos="0">
                    <a:srgbClr val="FFFFFF">
                      <a:alpha val="100000"/>
                    </a:srgbClr>
                  </a:gs>
                  <a:gs pos="100000">
                    <a:srgbClr val="DBDBDB">
                      <a:alpha val="100000"/>
                    </a:srgbClr>
                  </a:gs>
                </a:gsLst>
                <a:lin ang="0"/>
              </a:gradFill>
            </p:spPr>
          </p:sp>
          <p:sp>
            <p:nvSpPr>
              <p:cNvPr id="47" name="TextBox 47"/>
              <p:cNvSpPr txBox="1"/>
              <p:nvPr/>
            </p:nvSpPr>
            <p:spPr>
              <a:xfrm>
                <a:off x="0" y="-38100"/>
                <a:ext cx="998935" cy="181314"/>
              </a:xfrm>
              <a:prstGeom prst="rect">
                <a:avLst/>
              </a:prstGeom>
            </p:spPr>
            <p:txBody>
              <a:bodyPr lIns="50800" tIns="50800" rIns="50800" bIns="50800" rtlCol="0" anchor="ctr"/>
              <a:lstStyle/>
              <a:p>
                <a:pPr algn="ctr">
                  <a:lnSpc>
                    <a:spcPts val="2199"/>
                  </a:lnSpc>
                </a:pPr>
                <a:endParaRPr/>
              </a:p>
            </p:txBody>
          </p:sp>
        </p:grpSp>
        <p:sp>
          <p:nvSpPr>
            <p:cNvPr id="48" name="TextBox 48"/>
            <p:cNvSpPr txBox="1"/>
            <p:nvPr/>
          </p:nvSpPr>
          <p:spPr>
            <a:xfrm>
              <a:off x="627631" y="251970"/>
              <a:ext cx="8232617" cy="773952"/>
            </a:xfrm>
            <a:prstGeom prst="rect">
              <a:avLst/>
            </a:prstGeom>
          </p:spPr>
          <p:txBody>
            <a:bodyPr lIns="0" tIns="0" rIns="0" bIns="0" rtlCol="0" anchor="t">
              <a:spAutoFit/>
            </a:bodyPr>
            <a:lstStyle/>
            <a:p>
              <a:pPr algn="l">
                <a:lnSpc>
                  <a:spcPts val="4887"/>
                </a:lnSpc>
                <a:spcBef>
                  <a:spcPct val="0"/>
                </a:spcBef>
              </a:pPr>
              <a:r>
                <a:rPr lang="en-US" sz="3490" b="1">
                  <a:solidFill>
                    <a:srgbClr val="006CCD"/>
                  </a:solidFill>
                  <a:latin typeface="Montserrat Bold"/>
                  <a:ea typeface="Montserrat Bold"/>
                  <a:cs typeface="Montserrat Bold"/>
                  <a:sym typeface="Montserrat Bold"/>
                </a:rPr>
                <a:t>MDX</a:t>
              </a:r>
            </a:p>
          </p:txBody>
        </p:sp>
      </p:grpSp>
      <p:grpSp>
        <p:nvGrpSpPr>
          <p:cNvPr id="49" name="Group 49"/>
          <p:cNvGrpSpPr/>
          <p:nvPr/>
        </p:nvGrpSpPr>
        <p:grpSpPr>
          <a:xfrm>
            <a:off x="7406900" y="5766642"/>
            <a:ext cx="1284568" cy="677414"/>
            <a:chOff x="0" y="0"/>
            <a:chExt cx="1712758" cy="903219"/>
          </a:xfrm>
        </p:grpSpPr>
        <p:grpSp>
          <p:nvGrpSpPr>
            <p:cNvPr id="50" name="Group 50"/>
            <p:cNvGrpSpPr/>
            <p:nvPr/>
          </p:nvGrpSpPr>
          <p:grpSpPr>
            <a:xfrm>
              <a:off x="0" y="0"/>
              <a:ext cx="1712758" cy="903219"/>
              <a:chOff x="0" y="0"/>
              <a:chExt cx="211520" cy="111544"/>
            </a:xfrm>
          </p:grpSpPr>
          <p:sp>
            <p:nvSpPr>
              <p:cNvPr id="51" name="Freeform 51"/>
              <p:cNvSpPr/>
              <p:nvPr/>
            </p:nvSpPr>
            <p:spPr>
              <a:xfrm>
                <a:off x="0" y="0"/>
                <a:ext cx="211520" cy="111544"/>
              </a:xfrm>
              <a:custGeom>
                <a:avLst/>
                <a:gdLst/>
                <a:ahLst/>
                <a:cxnLst/>
                <a:rect l="l" t="t" r="r" b="b"/>
                <a:pathLst>
                  <a:path w="211520" h="111544">
                    <a:moveTo>
                      <a:pt x="0" y="0"/>
                    </a:moveTo>
                    <a:lnTo>
                      <a:pt x="211520" y="0"/>
                    </a:lnTo>
                    <a:lnTo>
                      <a:pt x="211520" y="111544"/>
                    </a:lnTo>
                    <a:lnTo>
                      <a:pt x="0" y="111544"/>
                    </a:lnTo>
                    <a:close/>
                  </a:path>
                </a:pathLst>
              </a:custGeom>
              <a:solidFill>
                <a:srgbClr val="2254C5"/>
              </a:solidFill>
            </p:spPr>
          </p:sp>
          <p:sp>
            <p:nvSpPr>
              <p:cNvPr id="52" name="TextBox 52"/>
              <p:cNvSpPr txBox="1"/>
              <p:nvPr/>
            </p:nvSpPr>
            <p:spPr>
              <a:xfrm>
                <a:off x="0" y="-38100"/>
                <a:ext cx="211520" cy="149644"/>
              </a:xfrm>
              <a:prstGeom prst="rect">
                <a:avLst/>
              </a:prstGeom>
            </p:spPr>
            <p:txBody>
              <a:bodyPr lIns="50800" tIns="50800" rIns="50800" bIns="50800" rtlCol="0" anchor="ctr"/>
              <a:lstStyle/>
              <a:p>
                <a:pPr algn="ctr">
                  <a:lnSpc>
                    <a:spcPts val="2199"/>
                  </a:lnSpc>
                </a:pPr>
                <a:endParaRPr/>
              </a:p>
            </p:txBody>
          </p:sp>
        </p:grpSp>
        <p:sp>
          <p:nvSpPr>
            <p:cNvPr id="53" name="TextBox 53"/>
            <p:cNvSpPr txBox="1"/>
            <p:nvPr/>
          </p:nvSpPr>
          <p:spPr>
            <a:xfrm>
              <a:off x="465745" y="252797"/>
              <a:ext cx="622598" cy="483351"/>
            </a:xfrm>
            <a:prstGeom prst="rect">
              <a:avLst/>
            </a:prstGeom>
          </p:spPr>
          <p:txBody>
            <a:bodyPr lIns="0" tIns="0" rIns="0" bIns="0" rtlCol="0" anchor="t">
              <a:spAutoFit/>
            </a:bodyPr>
            <a:lstStyle/>
            <a:p>
              <a:pPr algn="ctr">
                <a:lnSpc>
                  <a:spcPts val="2542"/>
                </a:lnSpc>
              </a:pPr>
              <a:r>
                <a:rPr lang="en-US" sz="2857" b="1">
                  <a:solidFill>
                    <a:srgbClr val="FFFFFF"/>
                  </a:solidFill>
                  <a:latin typeface="Montserrat Bold"/>
                  <a:ea typeface="Montserrat Bold"/>
                  <a:cs typeface="Montserrat Bold"/>
                  <a:sym typeface="Montserrat Bold"/>
                </a:rPr>
                <a:t>4</a:t>
              </a:r>
            </a:p>
          </p:txBody>
        </p:sp>
      </p:grpSp>
      <p:grpSp>
        <p:nvGrpSpPr>
          <p:cNvPr id="54" name="Group 54"/>
          <p:cNvGrpSpPr/>
          <p:nvPr/>
        </p:nvGrpSpPr>
        <p:grpSpPr>
          <a:xfrm>
            <a:off x="9818514" y="7170369"/>
            <a:ext cx="6645186" cy="952699"/>
            <a:chOff x="0" y="0"/>
            <a:chExt cx="8860248" cy="1270266"/>
          </a:xfrm>
        </p:grpSpPr>
        <p:grpSp>
          <p:nvGrpSpPr>
            <p:cNvPr id="55" name="Group 55"/>
            <p:cNvGrpSpPr/>
            <p:nvPr/>
          </p:nvGrpSpPr>
          <p:grpSpPr>
            <a:xfrm>
              <a:off x="0" y="0"/>
              <a:ext cx="8860248" cy="1270266"/>
              <a:chOff x="0" y="0"/>
              <a:chExt cx="998935" cy="143214"/>
            </a:xfrm>
          </p:grpSpPr>
          <p:sp>
            <p:nvSpPr>
              <p:cNvPr id="56" name="Freeform 56"/>
              <p:cNvSpPr/>
              <p:nvPr/>
            </p:nvSpPr>
            <p:spPr>
              <a:xfrm>
                <a:off x="0" y="0"/>
                <a:ext cx="998935" cy="143214"/>
              </a:xfrm>
              <a:custGeom>
                <a:avLst/>
                <a:gdLst/>
                <a:ahLst/>
                <a:cxnLst/>
                <a:rect l="l" t="t" r="r" b="b"/>
                <a:pathLst>
                  <a:path w="998935" h="143214">
                    <a:moveTo>
                      <a:pt x="0" y="0"/>
                    </a:moveTo>
                    <a:lnTo>
                      <a:pt x="998935" y="0"/>
                    </a:lnTo>
                    <a:lnTo>
                      <a:pt x="998935" y="143214"/>
                    </a:lnTo>
                    <a:lnTo>
                      <a:pt x="0" y="143214"/>
                    </a:lnTo>
                    <a:close/>
                  </a:path>
                </a:pathLst>
              </a:custGeom>
              <a:gradFill rotWithShape="1">
                <a:gsLst>
                  <a:gs pos="0">
                    <a:srgbClr val="FFFFFF">
                      <a:alpha val="100000"/>
                    </a:srgbClr>
                  </a:gs>
                  <a:gs pos="100000">
                    <a:srgbClr val="DBDBDB">
                      <a:alpha val="100000"/>
                    </a:srgbClr>
                  </a:gs>
                </a:gsLst>
                <a:lin ang="0"/>
              </a:gradFill>
            </p:spPr>
          </p:sp>
          <p:sp>
            <p:nvSpPr>
              <p:cNvPr id="57" name="TextBox 57"/>
              <p:cNvSpPr txBox="1"/>
              <p:nvPr/>
            </p:nvSpPr>
            <p:spPr>
              <a:xfrm>
                <a:off x="0" y="-38100"/>
                <a:ext cx="998935" cy="181314"/>
              </a:xfrm>
              <a:prstGeom prst="rect">
                <a:avLst/>
              </a:prstGeom>
            </p:spPr>
            <p:txBody>
              <a:bodyPr lIns="50800" tIns="50800" rIns="50800" bIns="50800" rtlCol="0" anchor="ctr"/>
              <a:lstStyle/>
              <a:p>
                <a:pPr algn="ctr">
                  <a:lnSpc>
                    <a:spcPts val="2199"/>
                  </a:lnSpc>
                </a:pPr>
                <a:endParaRPr/>
              </a:p>
            </p:txBody>
          </p:sp>
        </p:grpSp>
        <p:sp>
          <p:nvSpPr>
            <p:cNvPr id="58" name="TextBox 58"/>
            <p:cNvSpPr txBox="1"/>
            <p:nvPr/>
          </p:nvSpPr>
          <p:spPr>
            <a:xfrm>
              <a:off x="627631" y="251970"/>
              <a:ext cx="8232617" cy="773952"/>
            </a:xfrm>
            <a:prstGeom prst="rect">
              <a:avLst/>
            </a:prstGeom>
          </p:spPr>
          <p:txBody>
            <a:bodyPr lIns="0" tIns="0" rIns="0" bIns="0" rtlCol="0" anchor="t">
              <a:spAutoFit/>
            </a:bodyPr>
            <a:lstStyle/>
            <a:p>
              <a:pPr algn="l">
                <a:lnSpc>
                  <a:spcPts val="4887"/>
                </a:lnSpc>
                <a:spcBef>
                  <a:spcPct val="0"/>
                </a:spcBef>
              </a:pPr>
              <a:r>
                <a:rPr lang="en-US" sz="3490" b="1">
                  <a:solidFill>
                    <a:srgbClr val="006CCD"/>
                  </a:solidFill>
                  <a:latin typeface="Montserrat Bold"/>
                  <a:ea typeface="Montserrat Bold"/>
                  <a:cs typeface="Montserrat Bold"/>
                  <a:sym typeface="Montserrat Bold"/>
                </a:rPr>
                <a:t>Dashboard</a:t>
              </a:r>
            </a:p>
          </p:txBody>
        </p:sp>
      </p:grpSp>
      <p:grpSp>
        <p:nvGrpSpPr>
          <p:cNvPr id="59" name="Group 59"/>
          <p:cNvGrpSpPr/>
          <p:nvPr/>
        </p:nvGrpSpPr>
        <p:grpSpPr>
          <a:xfrm>
            <a:off x="7406900" y="7282256"/>
            <a:ext cx="1284568" cy="677414"/>
            <a:chOff x="0" y="0"/>
            <a:chExt cx="1712758" cy="903219"/>
          </a:xfrm>
        </p:grpSpPr>
        <p:grpSp>
          <p:nvGrpSpPr>
            <p:cNvPr id="60" name="Group 60"/>
            <p:cNvGrpSpPr/>
            <p:nvPr/>
          </p:nvGrpSpPr>
          <p:grpSpPr>
            <a:xfrm>
              <a:off x="0" y="0"/>
              <a:ext cx="1712758" cy="903219"/>
              <a:chOff x="0" y="0"/>
              <a:chExt cx="211520" cy="111544"/>
            </a:xfrm>
          </p:grpSpPr>
          <p:sp>
            <p:nvSpPr>
              <p:cNvPr id="61" name="Freeform 61"/>
              <p:cNvSpPr/>
              <p:nvPr/>
            </p:nvSpPr>
            <p:spPr>
              <a:xfrm>
                <a:off x="0" y="0"/>
                <a:ext cx="211520" cy="111544"/>
              </a:xfrm>
              <a:custGeom>
                <a:avLst/>
                <a:gdLst/>
                <a:ahLst/>
                <a:cxnLst/>
                <a:rect l="l" t="t" r="r" b="b"/>
                <a:pathLst>
                  <a:path w="211520" h="111544">
                    <a:moveTo>
                      <a:pt x="0" y="0"/>
                    </a:moveTo>
                    <a:lnTo>
                      <a:pt x="211520" y="0"/>
                    </a:lnTo>
                    <a:lnTo>
                      <a:pt x="211520" y="111544"/>
                    </a:lnTo>
                    <a:lnTo>
                      <a:pt x="0" y="111544"/>
                    </a:lnTo>
                    <a:close/>
                  </a:path>
                </a:pathLst>
              </a:custGeom>
              <a:solidFill>
                <a:srgbClr val="2254C5"/>
              </a:solidFill>
            </p:spPr>
          </p:sp>
          <p:sp>
            <p:nvSpPr>
              <p:cNvPr id="62" name="TextBox 62"/>
              <p:cNvSpPr txBox="1"/>
              <p:nvPr/>
            </p:nvSpPr>
            <p:spPr>
              <a:xfrm>
                <a:off x="0" y="-38100"/>
                <a:ext cx="211520" cy="149644"/>
              </a:xfrm>
              <a:prstGeom prst="rect">
                <a:avLst/>
              </a:prstGeom>
            </p:spPr>
            <p:txBody>
              <a:bodyPr lIns="50800" tIns="50800" rIns="50800" bIns="50800" rtlCol="0" anchor="ctr"/>
              <a:lstStyle/>
              <a:p>
                <a:pPr algn="ctr">
                  <a:lnSpc>
                    <a:spcPts val="2199"/>
                  </a:lnSpc>
                </a:pPr>
                <a:endParaRPr/>
              </a:p>
            </p:txBody>
          </p:sp>
        </p:grpSp>
        <p:sp>
          <p:nvSpPr>
            <p:cNvPr id="63" name="TextBox 63"/>
            <p:cNvSpPr txBox="1"/>
            <p:nvPr/>
          </p:nvSpPr>
          <p:spPr>
            <a:xfrm>
              <a:off x="465745" y="252797"/>
              <a:ext cx="622598" cy="483351"/>
            </a:xfrm>
            <a:prstGeom prst="rect">
              <a:avLst/>
            </a:prstGeom>
          </p:spPr>
          <p:txBody>
            <a:bodyPr lIns="0" tIns="0" rIns="0" bIns="0" rtlCol="0" anchor="t">
              <a:spAutoFit/>
            </a:bodyPr>
            <a:lstStyle/>
            <a:p>
              <a:pPr algn="ctr">
                <a:lnSpc>
                  <a:spcPts val="2542"/>
                </a:lnSpc>
              </a:pPr>
              <a:r>
                <a:rPr lang="en-US" sz="2857" b="1">
                  <a:solidFill>
                    <a:srgbClr val="FFFFFF"/>
                  </a:solidFill>
                  <a:latin typeface="Montserrat Bold"/>
                  <a:ea typeface="Montserrat Bold"/>
                  <a:cs typeface="Montserrat Bold"/>
                  <a:sym typeface="Montserrat Bold"/>
                </a:rPr>
                <a:t>5</a:t>
              </a:r>
            </a:p>
          </p:txBody>
        </p:sp>
      </p:grpSp>
      <p:grpSp>
        <p:nvGrpSpPr>
          <p:cNvPr id="64" name="Group 64"/>
          <p:cNvGrpSpPr/>
          <p:nvPr/>
        </p:nvGrpSpPr>
        <p:grpSpPr>
          <a:xfrm>
            <a:off x="9818514" y="8694568"/>
            <a:ext cx="6645186" cy="952699"/>
            <a:chOff x="0" y="0"/>
            <a:chExt cx="8860248" cy="1270266"/>
          </a:xfrm>
        </p:grpSpPr>
        <p:grpSp>
          <p:nvGrpSpPr>
            <p:cNvPr id="65" name="Group 65"/>
            <p:cNvGrpSpPr/>
            <p:nvPr/>
          </p:nvGrpSpPr>
          <p:grpSpPr>
            <a:xfrm>
              <a:off x="0" y="0"/>
              <a:ext cx="8860248" cy="1270266"/>
              <a:chOff x="0" y="0"/>
              <a:chExt cx="998935" cy="143214"/>
            </a:xfrm>
          </p:grpSpPr>
          <p:sp>
            <p:nvSpPr>
              <p:cNvPr id="66" name="Freeform 66"/>
              <p:cNvSpPr/>
              <p:nvPr/>
            </p:nvSpPr>
            <p:spPr>
              <a:xfrm>
                <a:off x="0" y="0"/>
                <a:ext cx="998935" cy="143214"/>
              </a:xfrm>
              <a:custGeom>
                <a:avLst/>
                <a:gdLst/>
                <a:ahLst/>
                <a:cxnLst/>
                <a:rect l="l" t="t" r="r" b="b"/>
                <a:pathLst>
                  <a:path w="998935" h="143214">
                    <a:moveTo>
                      <a:pt x="0" y="0"/>
                    </a:moveTo>
                    <a:lnTo>
                      <a:pt x="998935" y="0"/>
                    </a:lnTo>
                    <a:lnTo>
                      <a:pt x="998935" y="143214"/>
                    </a:lnTo>
                    <a:lnTo>
                      <a:pt x="0" y="143214"/>
                    </a:lnTo>
                    <a:close/>
                  </a:path>
                </a:pathLst>
              </a:custGeom>
              <a:gradFill rotWithShape="1">
                <a:gsLst>
                  <a:gs pos="0">
                    <a:srgbClr val="FFFFFF">
                      <a:alpha val="100000"/>
                    </a:srgbClr>
                  </a:gs>
                  <a:gs pos="100000">
                    <a:srgbClr val="DBDBDB">
                      <a:alpha val="100000"/>
                    </a:srgbClr>
                  </a:gs>
                </a:gsLst>
                <a:lin ang="0"/>
              </a:gradFill>
            </p:spPr>
          </p:sp>
          <p:sp>
            <p:nvSpPr>
              <p:cNvPr id="67" name="TextBox 67"/>
              <p:cNvSpPr txBox="1"/>
              <p:nvPr/>
            </p:nvSpPr>
            <p:spPr>
              <a:xfrm>
                <a:off x="0" y="-38100"/>
                <a:ext cx="998935" cy="181314"/>
              </a:xfrm>
              <a:prstGeom prst="rect">
                <a:avLst/>
              </a:prstGeom>
            </p:spPr>
            <p:txBody>
              <a:bodyPr lIns="50800" tIns="50800" rIns="50800" bIns="50800" rtlCol="0" anchor="ctr"/>
              <a:lstStyle/>
              <a:p>
                <a:pPr algn="ctr">
                  <a:lnSpc>
                    <a:spcPts val="2199"/>
                  </a:lnSpc>
                </a:pPr>
                <a:endParaRPr/>
              </a:p>
            </p:txBody>
          </p:sp>
        </p:grpSp>
        <p:sp>
          <p:nvSpPr>
            <p:cNvPr id="68" name="TextBox 68"/>
            <p:cNvSpPr txBox="1"/>
            <p:nvPr/>
          </p:nvSpPr>
          <p:spPr>
            <a:xfrm>
              <a:off x="627631" y="251970"/>
              <a:ext cx="8232617" cy="773952"/>
            </a:xfrm>
            <a:prstGeom prst="rect">
              <a:avLst/>
            </a:prstGeom>
          </p:spPr>
          <p:txBody>
            <a:bodyPr lIns="0" tIns="0" rIns="0" bIns="0" rtlCol="0" anchor="t">
              <a:spAutoFit/>
            </a:bodyPr>
            <a:lstStyle/>
            <a:p>
              <a:pPr algn="l">
                <a:lnSpc>
                  <a:spcPts val="4887"/>
                </a:lnSpc>
                <a:spcBef>
                  <a:spcPct val="0"/>
                </a:spcBef>
              </a:pPr>
              <a:r>
                <a:rPr lang="en-US" sz="3490" b="1">
                  <a:solidFill>
                    <a:srgbClr val="006CCD"/>
                  </a:solidFill>
                  <a:latin typeface="Montserrat Bold"/>
                  <a:ea typeface="Montserrat Bold"/>
                  <a:cs typeface="Montserrat Bold"/>
                  <a:sym typeface="Montserrat Bold"/>
                </a:rPr>
                <a:t>Kết luận</a:t>
              </a:r>
            </a:p>
          </p:txBody>
        </p:sp>
      </p:grpSp>
      <p:grpSp>
        <p:nvGrpSpPr>
          <p:cNvPr id="69" name="Group 69"/>
          <p:cNvGrpSpPr/>
          <p:nvPr/>
        </p:nvGrpSpPr>
        <p:grpSpPr>
          <a:xfrm>
            <a:off x="7406900" y="8797870"/>
            <a:ext cx="1284568" cy="677414"/>
            <a:chOff x="0" y="0"/>
            <a:chExt cx="1712758" cy="903219"/>
          </a:xfrm>
        </p:grpSpPr>
        <p:grpSp>
          <p:nvGrpSpPr>
            <p:cNvPr id="70" name="Group 70"/>
            <p:cNvGrpSpPr/>
            <p:nvPr/>
          </p:nvGrpSpPr>
          <p:grpSpPr>
            <a:xfrm>
              <a:off x="0" y="0"/>
              <a:ext cx="1712758" cy="903219"/>
              <a:chOff x="0" y="0"/>
              <a:chExt cx="211520" cy="111544"/>
            </a:xfrm>
          </p:grpSpPr>
          <p:sp>
            <p:nvSpPr>
              <p:cNvPr id="71" name="Freeform 71"/>
              <p:cNvSpPr/>
              <p:nvPr/>
            </p:nvSpPr>
            <p:spPr>
              <a:xfrm>
                <a:off x="0" y="0"/>
                <a:ext cx="211520" cy="111544"/>
              </a:xfrm>
              <a:custGeom>
                <a:avLst/>
                <a:gdLst/>
                <a:ahLst/>
                <a:cxnLst/>
                <a:rect l="l" t="t" r="r" b="b"/>
                <a:pathLst>
                  <a:path w="211520" h="111544">
                    <a:moveTo>
                      <a:pt x="0" y="0"/>
                    </a:moveTo>
                    <a:lnTo>
                      <a:pt x="211520" y="0"/>
                    </a:lnTo>
                    <a:lnTo>
                      <a:pt x="211520" y="111544"/>
                    </a:lnTo>
                    <a:lnTo>
                      <a:pt x="0" y="111544"/>
                    </a:lnTo>
                    <a:close/>
                  </a:path>
                </a:pathLst>
              </a:custGeom>
              <a:solidFill>
                <a:srgbClr val="2254C5"/>
              </a:solidFill>
            </p:spPr>
          </p:sp>
          <p:sp>
            <p:nvSpPr>
              <p:cNvPr id="72" name="TextBox 72"/>
              <p:cNvSpPr txBox="1"/>
              <p:nvPr/>
            </p:nvSpPr>
            <p:spPr>
              <a:xfrm>
                <a:off x="0" y="-38100"/>
                <a:ext cx="211520" cy="149644"/>
              </a:xfrm>
              <a:prstGeom prst="rect">
                <a:avLst/>
              </a:prstGeom>
            </p:spPr>
            <p:txBody>
              <a:bodyPr lIns="50800" tIns="50800" rIns="50800" bIns="50800" rtlCol="0" anchor="ctr"/>
              <a:lstStyle/>
              <a:p>
                <a:pPr algn="ctr">
                  <a:lnSpc>
                    <a:spcPts val="2199"/>
                  </a:lnSpc>
                </a:pPr>
                <a:endParaRPr/>
              </a:p>
            </p:txBody>
          </p:sp>
        </p:grpSp>
        <p:sp>
          <p:nvSpPr>
            <p:cNvPr id="73" name="TextBox 73"/>
            <p:cNvSpPr txBox="1"/>
            <p:nvPr/>
          </p:nvSpPr>
          <p:spPr>
            <a:xfrm>
              <a:off x="465745" y="252797"/>
              <a:ext cx="622598" cy="483351"/>
            </a:xfrm>
            <a:prstGeom prst="rect">
              <a:avLst/>
            </a:prstGeom>
          </p:spPr>
          <p:txBody>
            <a:bodyPr lIns="0" tIns="0" rIns="0" bIns="0" rtlCol="0" anchor="t">
              <a:spAutoFit/>
            </a:bodyPr>
            <a:lstStyle/>
            <a:p>
              <a:pPr algn="ctr">
                <a:lnSpc>
                  <a:spcPts val="2542"/>
                </a:lnSpc>
              </a:pPr>
              <a:r>
                <a:rPr lang="en-US" sz="2857" b="1">
                  <a:solidFill>
                    <a:srgbClr val="FFFFFF"/>
                  </a:solidFill>
                  <a:latin typeface="Montserrat Bold"/>
                  <a:ea typeface="Montserrat Bold"/>
                  <a:cs typeface="Montserrat Bold"/>
                  <a:sym typeface="Montserrat Bold"/>
                </a:rPr>
                <a:t>6</a:t>
              </a:r>
            </a:p>
          </p:txBody>
        </p:sp>
      </p:grpSp>
      <p:sp>
        <p:nvSpPr>
          <p:cNvPr id="74" name="TextBox 74"/>
          <p:cNvSpPr txBox="1"/>
          <p:nvPr/>
        </p:nvSpPr>
        <p:spPr>
          <a:xfrm>
            <a:off x="17259300" y="561328"/>
            <a:ext cx="810517" cy="418641"/>
          </a:xfrm>
          <a:prstGeom prst="rect">
            <a:avLst/>
          </a:prstGeom>
        </p:spPr>
        <p:txBody>
          <a:bodyPr lIns="0" tIns="0" rIns="0" bIns="0" rtlCol="0" anchor="t">
            <a:spAutoFit/>
          </a:bodyPr>
          <a:lstStyle/>
          <a:p>
            <a:pPr algn="l">
              <a:lnSpc>
                <a:spcPts val="3004"/>
              </a:lnSpc>
            </a:pPr>
            <a:r>
              <a:rPr lang="en-US" sz="3375" b="1">
                <a:solidFill>
                  <a:srgbClr val="FFFFFF"/>
                </a:solidFill>
                <a:latin typeface="Montserrat Ultra-Bold"/>
                <a:ea typeface="Montserrat Ultra-Bold"/>
                <a:cs typeface="Montserrat Ultra-Bold"/>
                <a:sym typeface="Montserrat Ultra-Bold"/>
              </a:rPr>
              <a:t>01</a:t>
            </a:r>
          </a:p>
        </p:txBody>
      </p:sp>
      <p:grpSp>
        <p:nvGrpSpPr>
          <p:cNvPr id="75" name="Group 75"/>
          <p:cNvGrpSpPr/>
          <p:nvPr/>
        </p:nvGrpSpPr>
        <p:grpSpPr>
          <a:xfrm>
            <a:off x="17163804" y="0"/>
            <a:ext cx="1124196" cy="873772"/>
            <a:chOff x="0" y="0"/>
            <a:chExt cx="156682" cy="121780"/>
          </a:xfrm>
        </p:grpSpPr>
        <p:sp>
          <p:nvSpPr>
            <p:cNvPr id="76" name="Freeform 76"/>
            <p:cNvSpPr/>
            <p:nvPr/>
          </p:nvSpPr>
          <p:spPr>
            <a:xfrm>
              <a:off x="0" y="0"/>
              <a:ext cx="156682" cy="121780"/>
            </a:xfrm>
            <a:custGeom>
              <a:avLst/>
              <a:gdLst/>
              <a:ahLst/>
              <a:cxnLst/>
              <a:rect l="l" t="t" r="r" b="b"/>
              <a:pathLst>
                <a:path w="156682" h="121780">
                  <a:moveTo>
                    <a:pt x="0" y="0"/>
                  </a:moveTo>
                  <a:lnTo>
                    <a:pt x="156682" y="0"/>
                  </a:lnTo>
                  <a:lnTo>
                    <a:pt x="156682" y="121780"/>
                  </a:lnTo>
                  <a:lnTo>
                    <a:pt x="0" y="121780"/>
                  </a:lnTo>
                  <a:close/>
                </a:path>
              </a:pathLst>
            </a:custGeom>
            <a:solidFill>
              <a:srgbClr val="2254C5"/>
            </a:solidFill>
          </p:spPr>
        </p:sp>
        <p:sp>
          <p:nvSpPr>
            <p:cNvPr id="77" name="TextBox 77"/>
            <p:cNvSpPr txBox="1"/>
            <p:nvPr/>
          </p:nvSpPr>
          <p:spPr>
            <a:xfrm>
              <a:off x="0" y="-38100"/>
              <a:ext cx="156682" cy="159880"/>
            </a:xfrm>
            <a:prstGeom prst="rect">
              <a:avLst/>
            </a:prstGeom>
          </p:spPr>
          <p:txBody>
            <a:bodyPr lIns="50800" tIns="50800" rIns="50800" bIns="50800" rtlCol="0" anchor="ctr"/>
            <a:lstStyle/>
            <a:p>
              <a:pPr algn="ctr">
                <a:lnSpc>
                  <a:spcPts val="2199"/>
                </a:lnSpc>
              </a:pPr>
              <a:endParaRPr/>
            </a:p>
          </p:txBody>
        </p:sp>
      </p:grpSp>
      <p:sp>
        <p:nvSpPr>
          <p:cNvPr id="78" name="TextBox 78"/>
          <p:cNvSpPr txBox="1"/>
          <p:nvPr/>
        </p:nvSpPr>
        <p:spPr>
          <a:xfrm>
            <a:off x="17320644" y="275190"/>
            <a:ext cx="810517" cy="418641"/>
          </a:xfrm>
          <a:prstGeom prst="rect">
            <a:avLst/>
          </a:prstGeom>
        </p:spPr>
        <p:txBody>
          <a:bodyPr lIns="0" tIns="0" rIns="0" bIns="0" rtlCol="0" anchor="t">
            <a:spAutoFit/>
          </a:bodyPr>
          <a:lstStyle/>
          <a:p>
            <a:pPr algn="l">
              <a:lnSpc>
                <a:spcPts val="3004"/>
              </a:lnSpc>
            </a:pPr>
            <a:r>
              <a:rPr lang="en-US" sz="3375" b="1">
                <a:solidFill>
                  <a:srgbClr val="FFFFFF"/>
                </a:solidFill>
                <a:latin typeface="Montserrat Bold"/>
                <a:ea typeface="Montserrat Bold"/>
                <a:cs typeface="Montserrat Bold"/>
                <a:sym typeface="Montserrat Bold"/>
              </a:rPr>
              <a:t>02</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17163804" y="0"/>
            <a:ext cx="1124196" cy="873772"/>
            <a:chOff x="0" y="0"/>
            <a:chExt cx="156682" cy="121780"/>
          </a:xfrm>
        </p:grpSpPr>
        <p:sp>
          <p:nvSpPr>
            <p:cNvPr id="4" name="Freeform 4"/>
            <p:cNvSpPr/>
            <p:nvPr/>
          </p:nvSpPr>
          <p:spPr>
            <a:xfrm>
              <a:off x="0" y="0"/>
              <a:ext cx="156682" cy="121780"/>
            </a:xfrm>
            <a:custGeom>
              <a:avLst/>
              <a:gdLst/>
              <a:ahLst/>
              <a:cxnLst/>
              <a:rect l="l" t="t" r="r" b="b"/>
              <a:pathLst>
                <a:path w="156682" h="121780">
                  <a:moveTo>
                    <a:pt x="0" y="0"/>
                  </a:moveTo>
                  <a:lnTo>
                    <a:pt x="156682" y="0"/>
                  </a:lnTo>
                  <a:lnTo>
                    <a:pt x="156682" y="121780"/>
                  </a:lnTo>
                  <a:lnTo>
                    <a:pt x="0" y="121780"/>
                  </a:lnTo>
                  <a:close/>
                </a:path>
              </a:pathLst>
            </a:custGeom>
            <a:solidFill>
              <a:srgbClr val="2254C5"/>
            </a:solidFill>
          </p:spPr>
        </p:sp>
        <p:sp>
          <p:nvSpPr>
            <p:cNvPr id="5" name="TextBox 5"/>
            <p:cNvSpPr txBox="1"/>
            <p:nvPr/>
          </p:nvSpPr>
          <p:spPr>
            <a:xfrm>
              <a:off x="0" y="-38100"/>
              <a:ext cx="156682" cy="159880"/>
            </a:xfrm>
            <a:prstGeom prst="rect">
              <a:avLst/>
            </a:prstGeom>
          </p:spPr>
          <p:txBody>
            <a:bodyPr lIns="50800" tIns="50800" rIns="50800" bIns="50800" rtlCol="0" anchor="ctr"/>
            <a:lstStyle/>
            <a:p>
              <a:pPr algn="ctr">
                <a:lnSpc>
                  <a:spcPts val="2199"/>
                </a:lnSpc>
              </a:pPr>
              <a:endParaRPr/>
            </a:p>
          </p:txBody>
        </p:sp>
      </p:grpSp>
      <p:grpSp>
        <p:nvGrpSpPr>
          <p:cNvPr id="6" name="Group 6"/>
          <p:cNvGrpSpPr/>
          <p:nvPr/>
        </p:nvGrpSpPr>
        <p:grpSpPr>
          <a:xfrm>
            <a:off x="1028700" y="1363281"/>
            <a:ext cx="882124" cy="209483"/>
            <a:chOff x="0" y="0"/>
            <a:chExt cx="232329" cy="55172"/>
          </a:xfrm>
        </p:grpSpPr>
        <p:sp>
          <p:nvSpPr>
            <p:cNvPr id="7" name="Freeform 7"/>
            <p:cNvSpPr/>
            <p:nvPr/>
          </p:nvSpPr>
          <p:spPr>
            <a:xfrm>
              <a:off x="0" y="0"/>
              <a:ext cx="232329" cy="55172"/>
            </a:xfrm>
            <a:custGeom>
              <a:avLst/>
              <a:gdLst/>
              <a:ahLst/>
              <a:cxnLst/>
              <a:rect l="l" t="t" r="r" b="b"/>
              <a:pathLst>
                <a:path w="232329" h="55172">
                  <a:moveTo>
                    <a:pt x="0" y="0"/>
                  </a:moveTo>
                  <a:lnTo>
                    <a:pt x="232329" y="0"/>
                  </a:lnTo>
                  <a:lnTo>
                    <a:pt x="232329" y="55172"/>
                  </a:lnTo>
                  <a:lnTo>
                    <a:pt x="0" y="55172"/>
                  </a:lnTo>
                  <a:close/>
                </a:path>
              </a:pathLst>
            </a:custGeom>
            <a:solidFill>
              <a:srgbClr val="2254C5"/>
            </a:solidFill>
          </p:spPr>
        </p:sp>
        <p:sp>
          <p:nvSpPr>
            <p:cNvPr id="8" name="TextBox 8"/>
            <p:cNvSpPr txBox="1"/>
            <p:nvPr/>
          </p:nvSpPr>
          <p:spPr>
            <a:xfrm>
              <a:off x="0" y="-38100"/>
              <a:ext cx="232329" cy="93272"/>
            </a:xfrm>
            <a:prstGeom prst="rect">
              <a:avLst/>
            </a:prstGeom>
          </p:spPr>
          <p:txBody>
            <a:bodyPr lIns="50800" tIns="50800" rIns="50800" bIns="50800" rtlCol="0" anchor="ctr"/>
            <a:lstStyle/>
            <a:p>
              <a:pPr algn="ctr">
                <a:lnSpc>
                  <a:spcPts val="2199"/>
                </a:lnSpc>
              </a:pPr>
              <a:endParaRPr/>
            </a:p>
          </p:txBody>
        </p:sp>
      </p:grpSp>
      <p:sp>
        <p:nvSpPr>
          <p:cNvPr id="9" name="Freeform 9"/>
          <p:cNvSpPr/>
          <p:nvPr/>
        </p:nvSpPr>
        <p:spPr>
          <a:xfrm>
            <a:off x="14699066" y="9745423"/>
            <a:ext cx="3432095" cy="349450"/>
          </a:xfrm>
          <a:custGeom>
            <a:avLst/>
            <a:gdLst/>
            <a:ahLst/>
            <a:cxnLst/>
            <a:rect l="l" t="t" r="r" b="b"/>
            <a:pathLst>
              <a:path w="3432095" h="349450">
                <a:moveTo>
                  <a:pt x="0" y="0"/>
                </a:moveTo>
                <a:lnTo>
                  <a:pt x="3432094" y="0"/>
                </a:lnTo>
                <a:lnTo>
                  <a:pt x="3432094" y="349450"/>
                </a:lnTo>
                <a:lnTo>
                  <a:pt x="0" y="3494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9610308" y="3352824"/>
            <a:ext cx="8115594" cy="5222334"/>
          </a:xfrm>
          <a:custGeom>
            <a:avLst/>
            <a:gdLst/>
            <a:ahLst/>
            <a:cxnLst/>
            <a:rect l="l" t="t" r="r" b="b"/>
            <a:pathLst>
              <a:path w="8115594" h="5222334">
                <a:moveTo>
                  <a:pt x="0" y="0"/>
                </a:moveTo>
                <a:lnTo>
                  <a:pt x="8115594" y="0"/>
                </a:lnTo>
                <a:lnTo>
                  <a:pt x="8115594" y="5222335"/>
                </a:lnTo>
                <a:lnTo>
                  <a:pt x="0" y="5222335"/>
                </a:lnTo>
                <a:lnTo>
                  <a:pt x="0" y="0"/>
                </a:lnTo>
                <a:close/>
              </a:path>
            </a:pathLst>
          </a:custGeom>
          <a:blipFill>
            <a:blip r:embed="rId5"/>
            <a:stretch>
              <a:fillRect/>
            </a:stretch>
          </a:blipFill>
        </p:spPr>
      </p:sp>
      <p:sp>
        <p:nvSpPr>
          <p:cNvPr id="11" name="TextBox 11"/>
          <p:cNvSpPr txBox="1"/>
          <p:nvPr/>
        </p:nvSpPr>
        <p:spPr>
          <a:xfrm>
            <a:off x="17320644" y="275190"/>
            <a:ext cx="810517" cy="418641"/>
          </a:xfrm>
          <a:prstGeom prst="rect">
            <a:avLst/>
          </a:prstGeom>
        </p:spPr>
        <p:txBody>
          <a:bodyPr lIns="0" tIns="0" rIns="0" bIns="0" rtlCol="0" anchor="t">
            <a:spAutoFit/>
          </a:bodyPr>
          <a:lstStyle/>
          <a:p>
            <a:pPr algn="l">
              <a:lnSpc>
                <a:spcPts val="3004"/>
              </a:lnSpc>
            </a:pPr>
            <a:r>
              <a:rPr lang="en-US" sz="3375" b="1">
                <a:solidFill>
                  <a:srgbClr val="FFFFFF"/>
                </a:solidFill>
                <a:latin typeface="Montserrat Bold"/>
                <a:ea typeface="Montserrat Bold"/>
                <a:cs typeface="Montserrat Bold"/>
                <a:sym typeface="Montserrat Bold"/>
              </a:rPr>
              <a:t>29</a:t>
            </a:r>
          </a:p>
        </p:txBody>
      </p:sp>
      <p:sp>
        <p:nvSpPr>
          <p:cNvPr id="12" name="TextBox 12"/>
          <p:cNvSpPr txBox="1"/>
          <p:nvPr/>
        </p:nvSpPr>
        <p:spPr>
          <a:xfrm>
            <a:off x="1028700" y="534377"/>
            <a:ext cx="9358802" cy="828904"/>
          </a:xfrm>
          <a:prstGeom prst="rect">
            <a:avLst/>
          </a:prstGeom>
        </p:spPr>
        <p:txBody>
          <a:bodyPr lIns="0" tIns="0" rIns="0" bIns="0" rtlCol="0" anchor="t">
            <a:spAutoFit/>
          </a:bodyPr>
          <a:lstStyle/>
          <a:p>
            <a:pPr algn="l">
              <a:lnSpc>
                <a:spcPts val="6034"/>
              </a:lnSpc>
            </a:pPr>
            <a:r>
              <a:rPr lang="en-US" sz="6780" b="1">
                <a:solidFill>
                  <a:srgbClr val="3E67C8"/>
                </a:solidFill>
                <a:latin typeface="Montserrat Ultra-Bold"/>
                <a:ea typeface="Montserrat Ultra-Bold"/>
                <a:cs typeface="Montserrat Ultra-Bold"/>
                <a:sym typeface="Montserrat Ultra-Bold"/>
              </a:rPr>
              <a:t>DASHBOARD</a:t>
            </a:r>
          </a:p>
        </p:txBody>
      </p:sp>
      <p:sp>
        <p:nvSpPr>
          <p:cNvPr id="13" name="TextBox 13"/>
          <p:cNvSpPr txBox="1"/>
          <p:nvPr/>
        </p:nvSpPr>
        <p:spPr>
          <a:xfrm>
            <a:off x="4187775" y="1954554"/>
            <a:ext cx="9912450" cy="721995"/>
          </a:xfrm>
          <a:prstGeom prst="rect">
            <a:avLst/>
          </a:prstGeom>
        </p:spPr>
        <p:txBody>
          <a:bodyPr lIns="0" tIns="0" rIns="0" bIns="0" rtlCol="0" anchor="t">
            <a:spAutoFit/>
          </a:bodyPr>
          <a:lstStyle/>
          <a:p>
            <a:pPr algn="ctr">
              <a:lnSpc>
                <a:spcPts val="5880"/>
              </a:lnSpc>
              <a:spcBef>
                <a:spcPct val="0"/>
              </a:spcBef>
            </a:pPr>
            <a:r>
              <a:rPr lang="en-US" sz="4200" b="1">
                <a:solidFill>
                  <a:srgbClr val="006CCD"/>
                </a:solidFill>
                <a:latin typeface="Raleway Bold"/>
                <a:ea typeface="Raleway Bold"/>
                <a:cs typeface="Raleway Bold"/>
                <a:sym typeface="Raleway Bold"/>
              </a:rPr>
              <a:t>THỐNG KÊ DOANH THU THEO THÁNG</a:t>
            </a:r>
          </a:p>
        </p:txBody>
      </p:sp>
      <p:sp>
        <p:nvSpPr>
          <p:cNvPr id="14" name="TextBox 14"/>
          <p:cNvSpPr txBox="1"/>
          <p:nvPr/>
        </p:nvSpPr>
        <p:spPr>
          <a:xfrm>
            <a:off x="512819" y="3938586"/>
            <a:ext cx="8631181" cy="4171950"/>
          </a:xfrm>
          <a:prstGeom prst="rect">
            <a:avLst/>
          </a:prstGeom>
        </p:spPr>
        <p:txBody>
          <a:bodyPr lIns="0" tIns="0" rIns="0" bIns="0" rtlCol="0" anchor="t">
            <a:spAutoFit/>
          </a:bodyPr>
          <a:lstStyle/>
          <a:p>
            <a:pPr marL="647697" lvl="1" indent="-323848" algn="just">
              <a:lnSpc>
                <a:spcPts val="4199"/>
              </a:lnSpc>
              <a:buFont typeface="Arial"/>
              <a:buChar char="•"/>
            </a:pPr>
            <a:r>
              <a:rPr lang="en-US" sz="2999" b="1">
                <a:solidFill>
                  <a:srgbClr val="006CCD"/>
                </a:solidFill>
                <a:latin typeface="Raleway Bold"/>
                <a:ea typeface="Raleway Bold"/>
                <a:cs typeface="Raleway Bold"/>
                <a:sym typeface="Raleway Bold"/>
              </a:rPr>
              <a:t>Tổng quan: </a:t>
            </a:r>
          </a:p>
          <a:p>
            <a:pPr marL="1295394" lvl="2" indent="-431798" algn="just">
              <a:lnSpc>
                <a:spcPts val="4199"/>
              </a:lnSpc>
              <a:buFont typeface="Arial"/>
              <a:buChar char="⚬"/>
            </a:pPr>
            <a:r>
              <a:rPr lang="en-US" sz="2999">
                <a:solidFill>
                  <a:srgbClr val="006CCD"/>
                </a:solidFill>
                <a:latin typeface="Raleway"/>
                <a:ea typeface="Raleway"/>
                <a:cs typeface="Raleway"/>
                <a:sym typeface="Raleway"/>
              </a:rPr>
              <a:t>Tháng 7 là tháng có doanh thu cao nhất (hơn 2200)</a:t>
            </a:r>
          </a:p>
          <a:p>
            <a:pPr marL="1295394" lvl="2" indent="-431798" algn="just">
              <a:lnSpc>
                <a:spcPts val="4199"/>
              </a:lnSpc>
              <a:buFont typeface="Arial"/>
              <a:buChar char="⚬"/>
            </a:pPr>
            <a:r>
              <a:rPr lang="en-US" sz="2999">
                <a:solidFill>
                  <a:srgbClr val="006CCD"/>
                </a:solidFill>
                <a:latin typeface="Raleway"/>
                <a:ea typeface="Raleway"/>
                <a:cs typeface="Raleway"/>
                <a:sym typeface="Raleway"/>
              </a:rPr>
              <a:t>Tháng 1 là tháng có doanh thu thấp nhất (dưới 1000)</a:t>
            </a:r>
          </a:p>
          <a:p>
            <a:pPr marL="647697" lvl="1" indent="-323848" algn="just">
              <a:lnSpc>
                <a:spcPts val="4199"/>
              </a:lnSpc>
              <a:buFont typeface="Arial"/>
              <a:buChar char="•"/>
            </a:pPr>
            <a:r>
              <a:rPr lang="en-US" sz="2999" b="1">
                <a:solidFill>
                  <a:srgbClr val="006CCD"/>
                </a:solidFill>
                <a:latin typeface="Raleway Bold"/>
                <a:ea typeface="Raleway Bold"/>
                <a:cs typeface="Raleway Bold"/>
                <a:sym typeface="Raleway Bold"/>
              </a:rPr>
              <a:t>Phân tích:</a:t>
            </a:r>
            <a:r>
              <a:rPr lang="en-US" sz="2999">
                <a:solidFill>
                  <a:srgbClr val="006CCD"/>
                </a:solidFill>
                <a:latin typeface="Raleway"/>
                <a:ea typeface="Raleway"/>
                <a:cs typeface="Raleway"/>
                <a:sym typeface="Raleway"/>
              </a:rPr>
              <a:t> Doanh thu tăng trưởng đều trong khoảng thời gian từ tháng 1 đến tháng 7 và sau đó sụt giảm đều đến cuối năm.</a:t>
            </a:r>
          </a:p>
        </p:txBody>
      </p:sp>
      <p:sp>
        <p:nvSpPr>
          <p:cNvPr id="15" name="TextBox 15"/>
          <p:cNvSpPr txBox="1"/>
          <p:nvPr/>
        </p:nvSpPr>
        <p:spPr>
          <a:xfrm>
            <a:off x="15615005" y="9742490"/>
            <a:ext cx="1936960" cy="307690"/>
          </a:xfrm>
          <a:prstGeom prst="rect">
            <a:avLst/>
          </a:prstGeom>
        </p:spPr>
        <p:txBody>
          <a:bodyPr lIns="0" tIns="0" rIns="0" bIns="0" rtlCol="0" anchor="t">
            <a:spAutoFit/>
          </a:bodyPr>
          <a:lstStyle/>
          <a:p>
            <a:pPr algn="l">
              <a:lnSpc>
                <a:spcPts val="2468"/>
              </a:lnSpc>
            </a:pPr>
            <a:r>
              <a:rPr lang="en-US" sz="1763" b="1">
                <a:solidFill>
                  <a:srgbClr val="FFFFFF"/>
                </a:solidFill>
                <a:latin typeface="Poppins Semi-Bold"/>
                <a:ea typeface="Poppins Semi-Bold"/>
                <a:cs typeface="Poppins Semi-Bold"/>
                <a:sym typeface="Poppins Semi-Bold"/>
              </a:rPr>
              <a:t>Nguyễn Hoàng</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17163804" y="0"/>
            <a:ext cx="1124196" cy="873772"/>
            <a:chOff x="0" y="0"/>
            <a:chExt cx="156682" cy="121780"/>
          </a:xfrm>
        </p:grpSpPr>
        <p:sp>
          <p:nvSpPr>
            <p:cNvPr id="4" name="Freeform 4"/>
            <p:cNvSpPr/>
            <p:nvPr/>
          </p:nvSpPr>
          <p:spPr>
            <a:xfrm>
              <a:off x="0" y="0"/>
              <a:ext cx="156682" cy="121780"/>
            </a:xfrm>
            <a:custGeom>
              <a:avLst/>
              <a:gdLst/>
              <a:ahLst/>
              <a:cxnLst/>
              <a:rect l="l" t="t" r="r" b="b"/>
              <a:pathLst>
                <a:path w="156682" h="121780">
                  <a:moveTo>
                    <a:pt x="0" y="0"/>
                  </a:moveTo>
                  <a:lnTo>
                    <a:pt x="156682" y="0"/>
                  </a:lnTo>
                  <a:lnTo>
                    <a:pt x="156682" y="121780"/>
                  </a:lnTo>
                  <a:lnTo>
                    <a:pt x="0" y="121780"/>
                  </a:lnTo>
                  <a:close/>
                </a:path>
              </a:pathLst>
            </a:custGeom>
            <a:solidFill>
              <a:srgbClr val="2254C5"/>
            </a:solidFill>
          </p:spPr>
        </p:sp>
        <p:sp>
          <p:nvSpPr>
            <p:cNvPr id="5" name="TextBox 5"/>
            <p:cNvSpPr txBox="1"/>
            <p:nvPr/>
          </p:nvSpPr>
          <p:spPr>
            <a:xfrm>
              <a:off x="0" y="-38100"/>
              <a:ext cx="156682" cy="159880"/>
            </a:xfrm>
            <a:prstGeom prst="rect">
              <a:avLst/>
            </a:prstGeom>
          </p:spPr>
          <p:txBody>
            <a:bodyPr lIns="50800" tIns="50800" rIns="50800" bIns="50800" rtlCol="0" anchor="ctr"/>
            <a:lstStyle/>
            <a:p>
              <a:pPr algn="ctr">
                <a:lnSpc>
                  <a:spcPts val="2199"/>
                </a:lnSpc>
              </a:pPr>
              <a:endParaRPr/>
            </a:p>
          </p:txBody>
        </p:sp>
      </p:grpSp>
      <p:grpSp>
        <p:nvGrpSpPr>
          <p:cNvPr id="6" name="Group 6"/>
          <p:cNvGrpSpPr/>
          <p:nvPr/>
        </p:nvGrpSpPr>
        <p:grpSpPr>
          <a:xfrm>
            <a:off x="1028700" y="1363281"/>
            <a:ext cx="882124" cy="209483"/>
            <a:chOff x="0" y="0"/>
            <a:chExt cx="232329" cy="55172"/>
          </a:xfrm>
        </p:grpSpPr>
        <p:sp>
          <p:nvSpPr>
            <p:cNvPr id="7" name="Freeform 7"/>
            <p:cNvSpPr/>
            <p:nvPr/>
          </p:nvSpPr>
          <p:spPr>
            <a:xfrm>
              <a:off x="0" y="0"/>
              <a:ext cx="232329" cy="55172"/>
            </a:xfrm>
            <a:custGeom>
              <a:avLst/>
              <a:gdLst/>
              <a:ahLst/>
              <a:cxnLst/>
              <a:rect l="l" t="t" r="r" b="b"/>
              <a:pathLst>
                <a:path w="232329" h="55172">
                  <a:moveTo>
                    <a:pt x="0" y="0"/>
                  </a:moveTo>
                  <a:lnTo>
                    <a:pt x="232329" y="0"/>
                  </a:lnTo>
                  <a:lnTo>
                    <a:pt x="232329" y="55172"/>
                  </a:lnTo>
                  <a:lnTo>
                    <a:pt x="0" y="55172"/>
                  </a:lnTo>
                  <a:close/>
                </a:path>
              </a:pathLst>
            </a:custGeom>
            <a:solidFill>
              <a:srgbClr val="2254C5"/>
            </a:solidFill>
          </p:spPr>
        </p:sp>
        <p:sp>
          <p:nvSpPr>
            <p:cNvPr id="8" name="TextBox 8"/>
            <p:cNvSpPr txBox="1"/>
            <p:nvPr/>
          </p:nvSpPr>
          <p:spPr>
            <a:xfrm>
              <a:off x="0" y="-38100"/>
              <a:ext cx="232329" cy="93272"/>
            </a:xfrm>
            <a:prstGeom prst="rect">
              <a:avLst/>
            </a:prstGeom>
          </p:spPr>
          <p:txBody>
            <a:bodyPr lIns="50800" tIns="50800" rIns="50800" bIns="50800" rtlCol="0" anchor="ctr"/>
            <a:lstStyle/>
            <a:p>
              <a:pPr algn="ctr">
                <a:lnSpc>
                  <a:spcPts val="2199"/>
                </a:lnSpc>
              </a:pPr>
              <a:endParaRPr/>
            </a:p>
          </p:txBody>
        </p:sp>
      </p:grpSp>
      <p:sp>
        <p:nvSpPr>
          <p:cNvPr id="9" name="Freeform 9"/>
          <p:cNvSpPr/>
          <p:nvPr/>
        </p:nvSpPr>
        <p:spPr>
          <a:xfrm>
            <a:off x="14699066" y="9745423"/>
            <a:ext cx="3432095" cy="349450"/>
          </a:xfrm>
          <a:custGeom>
            <a:avLst/>
            <a:gdLst/>
            <a:ahLst/>
            <a:cxnLst/>
            <a:rect l="l" t="t" r="r" b="b"/>
            <a:pathLst>
              <a:path w="3432095" h="349450">
                <a:moveTo>
                  <a:pt x="0" y="0"/>
                </a:moveTo>
                <a:lnTo>
                  <a:pt x="3432094" y="0"/>
                </a:lnTo>
                <a:lnTo>
                  <a:pt x="3432094" y="349450"/>
                </a:lnTo>
                <a:lnTo>
                  <a:pt x="0" y="3494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10637904" y="3085333"/>
            <a:ext cx="7087998" cy="5409656"/>
          </a:xfrm>
          <a:custGeom>
            <a:avLst/>
            <a:gdLst/>
            <a:ahLst/>
            <a:cxnLst/>
            <a:rect l="l" t="t" r="r" b="b"/>
            <a:pathLst>
              <a:path w="7087998" h="5409656">
                <a:moveTo>
                  <a:pt x="0" y="0"/>
                </a:moveTo>
                <a:lnTo>
                  <a:pt x="7087998" y="0"/>
                </a:lnTo>
                <a:lnTo>
                  <a:pt x="7087998" y="5409656"/>
                </a:lnTo>
                <a:lnTo>
                  <a:pt x="0" y="5409656"/>
                </a:lnTo>
                <a:lnTo>
                  <a:pt x="0" y="0"/>
                </a:lnTo>
                <a:close/>
              </a:path>
            </a:pathLst>
          </a:custGeom>
          <a:blipFill>
            <a:blip r:embed="rId5"/>
            <a:stretch>
              <a:fillRect/>
            </a:stretch>
          </a:blipFill>
        </p:spPr>
      </p:sp>
      <p:sp>
        <p:nvSpPr>
          <p:cNvPr id="11" name="TextBox 11"/>
          <p:cNvSpPr txBox="1"/>
          <p:nvPr/>
        </p:nvSpPr>
        <p:spPr>
          <a:xfrm>
            <a:off x="17320644" y="275190"/>
            <a:ext cx="810517" cy="418641"/>
          </a:xfrm>
          <a:prstGeom prst="rect">
            <a:avLst/>
          </a:prstGeom>
        </p:spPr>
        <p:txBody>
          <a:bodyPr lIns="0" tIns="0" rIns="0" bIns="0" rtlCol="0" anchor="t">
            <a:spAutoFit/>
          </a:bodyPr>
          <a:lstStyle/>
          <a:p>
            <a:pPr algn="l">
              <a:lnSpc>
                <a:spcPts val="3004"/>
              </a:lnSpc>
            </a:pPr>
            <a:r>
              <a:rPr lang="en-US" sz="3375" b="1">
                <a:solidFill>
                  <a:srgbClr val="FFFFFF"/>
                </a:solidFill>
                <a:latin typeface="Montserrat Bold"/>
                <a:ea typeface="Montserrat Bold"/>
                <a:cs typeface="Montserrat Bold"/>
                <a:sym typeface="Montserrat Bold"/>
              </a:rPr>
              <a:t>30</a:t>
            </a:r>
          </a:p>
        </p:txBody>
      </p:sp>
      <p:sp>
        <p:nvSpPr>
          <p:cNvPr id="12" name="TextBox 12"/>
          <p:cNvSpPr txBox="1"/>
          <p:nvPr/>
        </p:nvSpPr>
        <p:spPr>
          <a:xfrm>
            <a:off x="1028700" y="534377"/>
            <a:ext cx="9358802" cy="828904"/>
          </a:xfrm>
          <a:prstGeom prst="rect">
            <a:avLst/>
          </a:prstGeom>
        </p:spPr>
        <p:txBody>
          <a:bodyPr lIns="0" tIns="0" rIns="0" bIns="0" rtlCol="0" anchor="t">
            <a:spAutoFit/>
          </a:bodyPr>
          <a:lstStyle/>
          <a:p>
            <a:pPr algn="l">
              <a:lnSpc>
                <a:spcPts val="6034"/>
              </a:lnSpc>
            </a:pPr>
            <a:r>
              <a:rPr lang="en-US" sz="6780" b="1">
                <a:solidFill>
                  <a:srgbClr val="3E67C8"/>
                </a:solidFill>
                <a:latin typeface="Montserrat Ultra-Bold"/>
                <a:ea typeface="Montserrat Ultra-Bold"/>
                <a:cs typeface="Montserrat Ultra-Bold"/>
                <a:sym typeface="Montserrat Ultra-Bold"/>
              </a:rPr>
              <a:t>DASHBOARD</a:t>
            </a:r>
          </a:p>
        </p:txBody>
      </p:sp>
      <p:sp>
        <p:nvSpPr>
          <p:cNvPr id="13" name="TextBox 13"/>
          <p:cNvSpPr txBox="1"/>
          <p:nvPr/>
        </p:nvSpPr>
        <p:spPr>
          <a:xfrm>
            <a:off x="3737574" y="1487038"/>
            <a:ext cx="10812852" cy="721995"/>
          </a:xfrm>
          <a:prstGeom prst="rect">
            <a:avLst/>
          </a:prstGeom>
        </p:spPr>
        <p:txBody>
          <a:bodyPr lIns="0" tIns="0" rIns="0" bIns="0" rtlCol="0" anchor="t">
            <a:spAutoFit/>
          </a:bodyPr>
          <a:lstStyle/>
          <a:p>
            <a:pPr algn="ctr">
              <a:lnSpc>
                <a:spcPts val="5880"/>
              </a:lnSpc>
              <a:spcBef>
                <a:spcPct val="0"/>
              </a:spcBef>
            </a:pPr>
            <a:r>
              <a:rPr lang="en-US" sz="4200" b="1">
                <a:solidFill>
                  <a:srgbClr val="006CCD"/>
                </a:solidFill>
                <a:latin typeface="Raleway Bold"/>
                <a:ea typeface="Raleway Bold"/>
                <a:cs typeface="Raleway Bold"/>
                <a:sym typeface="Raleway Bold"/>
              </a:rPr>
              <a:t>TỔNG DOANH THU THEO LOẠI MẶT HÀNG</a:t>
            </a:r>
          </a:p>
        </p:txBody>
      </p:sp>
      <p:sp>
        <p:nvSpPr>
          <p:cNvPr id="14" name="TextBox 14"/>
          <p:cNvSpPr txBox="1"/>
          <p:nvPr/>
        </p:nvSpPr>
        <p:spPr>
          <a:xfrm>
            <a:off x="488459" y="2342383"/>
            <a:ext cx="9576603" cy="7275195"/>
          </a:xfrm>
          <a:prstGeom prst="rect">
            <a:avLst/>
          </a:prstGeom>
        </p:spPr>
        <p:txBody>
          <a:bodyPr lIns="0" tIns="0" rIns="0" bIns="0" rtlCol="0" anchor="t">
            <a:spAutoFit/>
          </a:bodyPr>
          <a:lstStyle/>
          <a:p>
            <a:pPr marL="496569" lvl="1" indent="-248284" algn="just">
              <a:lnSpc>
                <a:spcPts val="3449"/>
              </a:lnSpc>
              <a:buFont typeface="Arial"/>
              <a:buChar char="•"/>
            </a:pPr>
            <a:r>
              <a:rPr lang="en-US" sz="2299" b="1">
                <a:solidFill>
                  <a:srgbClr val="006CCD"/>
                </a:solidFill>
                <a:latin typeface="Raleway Bold"/>
                <a:ea typeface="Raleway Bold"/>
                <a:cs typeface="Raleway Bold"/>
                <a:sym typeface="Raleway Bold"/>
              </a:rPr>
              <a:t>Tổng quan: </a:t>
            </a:r>
          </a:p>
          <a:p>
            <a:pPr marL="993138" lvl="2" indent="-331046" algn="just">
              <a:lnSpc>
                <a:spcPts val="3449"/>
              </a:lnSpc>
              <a:buFont typeface="Arial"/>
              <a:buChar char="⚬"/>
            </a:pPr>
            <a:r>
              <a:rPr lang="en-US" sz="2299">
                <a:solidFill>
                  <a:srgbClr val="006CCD"/>
                </a:solidFill>
                <a:latin typeface="Raleway"/>
                <a:ea typeface="Raleway"/>
                <a:cs typeface="Raleway"/>
                <a:sym typeface="Raleway"/>
              </a:rPr>
              <a:t>Thực phẩm </a:t>
            </a:r>
            <a:r>
              <a:rPr lang="en-US" sz="2299" b="1">
                <a:solidFill>
                  <a:srgbClr val="006CCD"/>
                </a:solidFill>
                <a:latin typeface="Raleway Bold"/>
                <a:ea typeface="Raleway Bold"/>
                <a:cs typeface="Raleway Bold"/>
                <a:sym typeface="Raleway Bold"/>
              </a:rPr>
              <a:t>(Food)</a:t>
            </a:r>
            <a:r>
              <a:rPr lang="en-US" sz="2299">
                <a:solidFill>
                  <a:srgbClr val="006CCD"/>
                </a:solidFill>
                <a:latin typeface="Raleway"/>
                <a:ea typeface="Raleway"/>
                <a:cs typeface="Raleway"/>
                <a:sym typeface="Raleway"/>
              </a:rPr>
              <a:t>: 49.38% (9.43K)</a:t>
            </a:r>
          </a:p>
          <a:p>
            <a:pPr marL="993138" lvl="2" indent="-331046" algn="just">
              <a:lnSpc>
                <a:spcPts val="3449"/>
              </a:lnSpc>
              <a:buFont typeface="Arial"/>
              <a:buChar char="⚬"/>
            </a:pPr>
            <a:r>
              <a:rPr lang="en-US" sz="2299">
                <a:solidFill>
                  <a:srgbClr val="006CCD"/>
                </a:solidFill>
                <a:latin typeface="Raleway"/>
                <a:ea typeface="Raleway"/>
                <a:cs typeface="Raleway"/>
                <a:sym typeface="Raleway"/>
              </a:rPr>
              <a:t>Nước có gas</a:t>
            </a:r>
            <a:r>
              <a:rPr lang="en-US" sz="2299" b="1">
                <a:solidFill>
                  <a:srgbClr val="006CCD"/>
                </a:solidFill>
                <a:latin typeface="Raleway Bold"/>
                <a:ea typeface="Raleway Bold"/>
                <a:cs typeface="Raleway Bold"/>
                <a:sym typeface="Raleway Bold"/>
              </a:rPr>
              <a:t> (Carbonated)</a:t>
            </a:r>
            <a:r>
              <a:rPr lang="en-US" sz="2299">
                <a:solidFill>
                  <a:srgbClr val="006CCD"/>
                </a:solidFill>
                <a:latin typeface="Raleway"/>
                <a:ea typeface="Raleway"/>
                <a:cs typeface="Raleway"/>
                <a:sym typeface="Raleway"/>
              </a:rPr>
              <a:t>: 26.18% (5K)</a:t>
            </a:r>
          </a:p>
          <a:p>
            <a:pPr marL="993138" lvl="2" indent="-331046" algn="just">
              <a:lnSpc>
                <a:spcPts val="3449"/>
              </a:lnSpc>
              <a:buFont typeface="Arial"/>
              <a:buChar char="⚬"/>
            </a:pPr>
            <a:r>
              <a:rPr lang="en-US" sz="2299">
                <a:solidFill>
                  <a:srgbClr val="006CCD"/>
                </a:solidFill>
                <a:latin typeface="Raleway"/>
                <a:ea typeface="Raleway"/>
                <a:cs typeface="Raleway"/>
                <a:sym typeface="Raleway"/>
              </a:rPr>
              <a:t>Nước không gas </a:t>
            </a:r>
            <a:r>
              <a:rPr lang="en-US" sz="2299" b="1">
                <a:solidFill>
                  <a:srgbClr val="006CCD"/>
                </a:solidFill>
                <a:latin typeface="Raleway Bold"/>
                <a:ea typeface="Raleway Bold"/>
                <a:cs typeface="Raleway Bold"/>
                <a:sym typeface="Raleway Bold"/>
              </a:rPr>
              <a:t>(Non Carbonated)</a:t>
            </a:r>
            <a:r>
              <a:rPr lang="en-US" sz="2299">
                <a:solidFill>
                  <a:srgbClr val="006CCD"/>
                </a:solidFill>
                <a:latin typeface="Raleway"/>
                <a:ea typeface="Raleway"/>
                <a:cs typeface="Raleway"/>
                <a:sym typeface="Raleway"/>
              </a:rPr>
              <a:t>: 14.04% (2.68K)</a:t>
            </a:r>
          </a:p>
          <a:p>
            <a:pPr marL="993138" lvl="2" indent="-331046" algn="just">
              <a:lnSpc>
                <a:spcPts val="3449"/>
              </a:lnSpc>
              <a:buFont typeface="Arial"/>
              <a:buChar char="⚬"/>
            </a:pPr>
            <a:r>
              <a:rPr lang="en-US" sz="2299">
                <a:solidFill>
                  <a:srgbClr val="006CCD"/>
                </a:solidFill>
                <a:latin typeface="Raleway"/>
                <a:ea typeface="Raleway"/>
                <a:cs typeface="Raleway"/>
                <a:sym typeface="Raleway"/>
              </a:rPr>
              <a:t>Nước</a:t>
            </a:r>
            <a:r>
              <a:rPr lang="en-US" sz="2299" b="1">
                <a:solidFill>
                  <a:srgbClr val="006CCD"/>
                </a:solidFill>
                <a:latin typeface="Raleway Bold"/>
                <a:ea typeface="Raleway Bold"/>
                <a:cs typeface="Raleway Bold"/>
                <a:sym typeface="Raleway Bold"/>
              </a:rPr>
              <a:t> (Water)</a:t>
            </a:r>
            <a:r>
              <a:rPr lang="en-US" sz="2299">
                <a:solidFill>
                  <a:srgbClr val="006CCD"/>
                </a:solidFill>
                <a:latin typeface="Raleway"/>
                <a:ea typeface="Raleway"/>
                <a:cs typeface="Raleway"/>
                <a:sym typeface="Raleway"/>
              </a:rPr>
              <a:t>: 6.4% (1.22K)</a:t>
            </a:r>
          </a:p>
          <a:p>
            <a:pPr marL="993138" lvl="2" indent="-331046" algn="just">
              <a:lnSpc>
                <a:spcPts val="3449"/>
              </a:lnSpc>
              <a:buFont typeface="Arial"/>
              <a:buChar char="⚬"/>
            </a:pPr>
            <a:r>
              <a:rPr lang="en-US" sz="2299">
                <a:solidFill>
                  <a:srgbClr val="006CCD"/>
                </a:solidFill>
                <a:latin typeface="Raleway"/>
                <a:ea typeface="Raleway"/>
                <a:cs typeface="Raleway"/>
                <a:sym typeface="Raleway"/>
              </a:rPr>
              <a:t>Khác</a:t>
            </a:r>
            <a:r>
              <a:rPr lang="en-US" sz="2299" b="1">
                <a:solidFill>
                  <a:srgbClr val="006CCD"/>
                </a:solidFill>
                <a:latin typeface="Raleway Bold"/>
                <a:ea typeface="Raleway Bold"/>
                <a:cs typeface="Raleway Bold"/>
                <a:sym typeface="Raleway Bold"/>
              </a:rPr>
              <a:t> (Other)</a:t>
            </a:r>
            <a:r>
              <a:rPr lang="en-US" sz="2299">
                <a:solidFill>
                  <a:srgbClr val="006CCD"/>
                </a:solidFill>
                <a:latin typeface="Raleway"/>
                <a:ea typeface="Raleway"/>
                <a:cs typeface="Raleway"/>
                <a:sym typeface="Raleway"/>
              </a:rPr>
              <a:t>: 4% (0.76K)</a:t>
            </a:r>
          </a:p>
          <a:p>
            <a:pPr marL="496569" lvl="1" indent="-248284" algn="just">
              <a:lnSpc>
                <a:spcPts val="3449"/>
              </a:lnSpc>
              <a:buFont typeface="Arial"/>
              <a:buChar char="•"/>
            </a:pPr>
            <a:r>
              <a:rPr lang="en-US" sz="2299" b="1">
                <a:solidFill>
                  <a:srgbClr val="006CCD"/>
                </a:solidFill>
                <a:latin typeface="Raleway Bold"/>
                <a:ea typeface="Raleway Bold"/>
                <a:cs typeface="Raleway Bold"/>
                <a:sym typeface="Raleway Bold"/>
              </a:rPr>
              <a:t>Phân tích:</a:t>
            </a:r>
            <a:r>
              <a:rPr lang="en-US" sz="2299">
                <a:solidFill>
                  <a:srgbClr val="006CCD"/>
                </a:solidFill>
                <a:latin typeface="Raleway"/>
                <a:ea typeface="Raleway"/>
                <a:cs typeface="Raleway"/>
                <a:sym typeface="Raleway"/>
              </a:rPr>
              <a:t> </a:t>
            </a:r>
          </a:p>
          <a:p>
            <a:pPr marL="993138" lvl="2" indent="-331046" algn="just">
              <a:lnSpc>
                <a:spcPts val="3449"/>
              </a:lnSpc>
              <a:buFont typeface="Arial"/>
              <a:buChar char="⚬"/>
            </a:pPr>
            <a:r>
              <a:rPr lang="en-US" sz="2299">
                <a:solidFill>
                  <a:srgbClr val="006CCD"/>
                </a:solidFill>
                <a:latin typeface="Raleway"/>
                <a:ea typeface="Raleway"/>
                <a:cs typeface="Raleway"/>
                <a:sym typeface="Raleway"/>
              </a:rPr>
              <a:t>Thực phẩm chiếm tỷ trọng lớn nhất trong doanh thu (49.38%), là nhóm sản phẩm được ưa chuộng nhất trong các máy bán hàng tự động.</a:t>
            </a:r>
          </a:p>
          <a:p>
            <a:pPr marL="993138" lvl="2" indent="-331046" algn="just">
              <a:lnSpc>
                <a:spcPts val="3449"/>
              </a:lnSpc>
              <a:buFont typeface="Arial"/>
              <a:buChar char="⚬"/>
            </a:pPr>
            <a:r>
              <a:rPr lang="en-US" sz="2299">
                <a:solidFill>
                  <a:srgbClr val="006CCD"/>
                </a:solidFill>
                <a:latin typeface="Raleway"/>
                <a:ea typeface="Raleway"/>
                <a:cs typeface="Raleway"/>
                <a:sym typeface="Raleway"/>
              </a:rPr>
              <a:t>Nước có gas (Carbonated) và Nước không gas (Non Carbonated) đóng góp phần lớn tiếp theo với tỷ lệ lần lượt là 26.18% và 14.04%.</a:t>
            </a:r>
          </a:p>
          <a:p>
            <a:pPr marL="993138" lvl="2" indent="-331046" algn="just">
              <a:lnSpc>
                <a:spcPts val="3449"/>
              </a:lnSpc>
              <a:buFont typeface="Arial"/>
              <a:buChar char="⚬"/>
            </a:pPr>
            <a:r>
              <a:rPr lang="en-US" sz="2299">
                <a:solidFill>
                  <a:srgbClr val="006CCD"/>
                </a:solidFill>
                <a:latin typeface="Raleway"/>
                <a:ea typeface="Raleway"/>
                <a:cs typeface="Raleway"/>
                <a:sym typeface="Raleway"/>
              </a:rPr>
              <a:t>Nước (Water) chiếm 6.4%, là các sản phẩm thuộc nhóm nước và đóng góp vào doanh thu tương đối ít.</a:t>
            </a:r>
          </a:p>
          <a:p>
            <a:pPr marL="993138" lvl="2" indent="-331046" algn="just">
              <a:lnSpc>
                <a:spcPts val="3449"/>
              </a:lnSpc>
              <a:buFont typeface="Arial"/>
              <a:buChar char="⚬"/>
            </a:pPr>
            <a:r>
              <a:rPr lang="en-US" sz="2299">
                <a:solidFill>
                  <a:srgbClr val="006CCD"/>
                </a:solidFill>
                <a:latin typeface="Raleway"/>
                <a:ea typeface="Raleway"/>
                <a:cs typeface="Raleway"/>
                <a:sym typeface="Raleway"/>
              </a:rPr>
              <a:t>Khác (Other) chiếm 4%, là sản phẩm ít được chọn mua so với các loại nước có gas và thực phẩm.</a:t>
            </a:r>
          </a:p>
        </p:txBody>
      </p:sp>
      <p:sp>
        <p:nvSpPr>
          <p:cNvPr id="15" name="TextBox 15"/>
          <p:cNvSpPr txBox="1"/>
          <p:nvPr/>
        </p:nvSpPr>
        <p:spPr>
          <a:xfrm>
            <a:off x="15615005" y="9742490"/>
            <a:ext cx="1936960" cy="307690"/>
          </a:xfrm>
          <a:prstGeom prst="rect">
            <a:avLst/>
          </a:prstGeom>
        </p:spPr>
        <p:txBody>
          <a:bodyPr lIns="0" tIns="0" rIns="0" bIns="0" rtlCol="0" anchor="t">
            <a:spAutoFit/>
          </a:bodyPr>
          <a:lstStyle/>
          <a:p>
            <a:pPr algn="l">
              <a:lnSpc>
                <a:spcPts val="2468"/>
              </a:lnSpc>
            </a:pPr>
            <a:r>
              <a:rPr lang="en-US" sz="1763" b="1">
                <a:solidFill>
                  <a:srgbClr val="FFFFFF"/>
                </a:solidFill>
                <a:latin typeface="Poppins Semi-Bold"/>
                <a:ea typeface="Poppins Semi-Bold"/>
                <a:cs typeface="Poppins Semi-Bold"/>
                <a:sym typeface="Poppins Semi-Bold"/>
              </a:rPr>
              <a:t>Nguyễn Hoàng</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17163804" y="0"/>
            <a:ext cx="1124196" cy="873772"/>
            <a:chOff x="0" y="0"/>
            <a:chExt cx="156682" cy="121780"/>
          </a:xfrm>
        </p:grpSpPr>
        <p:sp>
          <p:nvSpPr>
            <p:cNvPr id="4" name="Freeform 4"/>
            <p:cNvSpPr/>
            <p:nvPr/>
          </p:nvSpPr>
          <p:spPr>
            <a:xfrm>
              <a:off x="0" y="0"/>
              <a:ext cx="156682" cy="121780"/>
            </a:xfrm>
            <a:custGeom>
              <a:avLst/>
              <a:gdLst/>
              <a:ahLst/>
              <a:cxnLst/>
              <a:rect l="l" t="t" r="r" b="b"/>
              <a:pathLst>
                <a:path w="156682" h="121780">
                  <a:moveTo>
                    <a:pt x="0" y="0"/>
                  </a:moveTo>
                  <a:lnTo>
                    <a:pt x="156682" y="0"/>
                  </a:lnTo>
                  <a:lnTo>
                    <a:pt x="156682" y="121780"/>
                  </a:lnTo>
                  <a:lnTo>
                    <a:pt x="0" y="121780"/>
                  </a:lnTo>
                  <a:close/>
                </a:path>
              </a:pathLst>
            </a:custGeom>
            <a:solidFill>
              <a:srgbClr val="2254C5"/>
            </a:solidFill>
          </p:spPr>
        </p:sp>
        <p:sp>
          <p:nvSpPr>
            <p:cNvPr id="5" name="TextBox 5"/>
            <p:cNvSpPr txBox="1"/>
            <p:nvPr/>
          </p:nvSpPr>
          <p:spPr>
            <a:xfrm>
              <a:off x="0" y="-38100"/>
              <a:ext cx="156682" cy="159880"/>
            </a:xfrm>
            <a:prstGeom prst="rect">
              <a:avLst/>
            </a:prstGeom>
          </p:spPr>
          <p:txBody>
            <a:bodyPr lIns="50800" tIns="50800" rIns="50800" bIns="50800" rtlCol="0" anchor="ctr"/>
            <a:lstStyle/>
            <a:p>
              <a:pPr algn="ctr">
                <a:lnSpc>
                  <a:spcPts val="2199"/>
                </a:lnSpc>
              </a:pPr>
              <a:endParaRPr/>
            </a:p>
          </p:txBody>
        </p:sp>
      </p:grpSp>
      <p:grpSp>
        <p:nvGrpSpPr>
          <p:cNvPr id="6" name="Group 6"/>
          <p:cNvGrpSpPr/>
          <p:nvPr/>
        </p:nvGrpSpPr>
        <p:grpSpPr>
          <a:xfrm>
            <a:off x="1028700" y="1363281"/>
            <a:ext cx="882124" cy="209483"/>
            <a:chOff x="0" y="0"/>
            <a:chExt cx="232329" cy="55172"/>
          </a:xfrm>
        </p:grpSpPr>
        <p:sp>
          <p:nvSpPr>
            <p:cNvPr id="7" name="Freeform 7"/>
            <p:cNvSpPr/>
            <p:nvPr/>
          </p:nvSpPr>
          <p:spPr>
            <a:xfrm>
              <a:off x="0" y="0"/>
              <a:ext cx="232329" cy="55172"/>
            </a:xfrm>
            <a:custGeom>
              <a:avLst/>
              <a:gdLst/>
              <a:ahLst/>
              <a:cxnLst/>
              <a:rect l="l" t="t" r="r" b="b"/>
              <a:pathLst>
                <a:path w="232329" h="55172">
                  <a:moveTo>
                    <a:pt x="0" y="0"/>
                  </a:moveTo>
                  <a:lnTo>
                    <a:pt x="232329" y="0"/>
                  </a:lnTo>
                  <a:lnTo>
                    <a:pt x="232329" y="55172"/>
                  </a:lnTo>
                  <a:lnTo>
                    <a:pt x="0" y="55172"/>
                  </a:lnTo>
                  <a:close/>
                </a:path>
              </a:pathLst>
            </a:custGeom>
            <a:solidFill>
              <a:srgbClr val="2254C5"/>
            </a:solidFill>
          </p:spPr>
        </p:sp>
        <p:sp>
          <p:nvSpPr>
            <p:cNvPr id="8" name="TextBox 8"/>
            <p:cNvSpPr txBox="1"/>
            <p:nvPr/>
          </p:nvSpPr>
          <p:spPr>
            <a:xfrm>
              <a:off x="0" y="-38100"/>
              <a:ext cx="232329" cy="93272"/>
            </a:xfrm>
            <a:prstGeom prst="rect">
              <a:avLst/>
            </a:prstGeom>
          </p:spPr>
          <p:txBody>
            <a:bodyPr lIns="50800" tIns="50800" rIns="50800" bIns="50800" rtlCol="0" anchor="ctr"/>
            <a:lstStyle/>
            <a:p>
              <a:pPr algn="ctr">
                <a:lnSpc>
                  <a:spcPts val="2199"/>
                </a:lnSpc>
              </a:pPr>
              <a:endParaRPr/>
            </a:p>
          </p:txBody>
        </p:sp>
      </p:grpSp>
      <p:sp>
        <p:nvSpPr>
          <p:cNvPr id="9" name="Freeform 9"/>
          <p:cNvSpPr/>
          <p:nvPr/>
        </p:nvSpPr>
        <p:spPr>
          <a:xfrm>
            <a:off x="14699066" y="9745423"/>
            <a:ext cx="3432095" cy="349450"/>
          </a:xfrm>
          <a:custGeom>
            <a:avLst/>
            <a:gdLst/>
            <a:ahLst/>
            <a:cxnLst/>
            <a:rect l="l" t="t" r="r" b="b"/>
            <a:pathLst>
              <a:path w="3432095" h="349450">
                <a:moveTo>
                  <a:pt x="0" y="0"/>
                </a:moveTo>
                <a:lnTo>
                  <a:pt x="3432094" y="0"/>
                </a:lnTo>
                <a:lnTo>
                  <a:pt x="3432094" y="349450"/>
                </a:lnTo>
                <a:lnTo>
                  <a:pt x="0" y="3494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10387502" y="3565977"/>
            <a:ext cx="7164463" cy="4822502"/>
          </a:xfrm>
          <a:custGeom>
            <a:avLst/>
            <a:gdLst/>
            <a:ahLst/>
            <a:cxnLst/>
            <a:rect l="l" t="t" r="r" b="b"/>
            <a:pathLst>
              <a:path w="7164463" h="4822502">
                <a:moveTo>
                  <a:pt x="0" y="0"/>
                </a:moveTo>
                <a:lnTo>
                  <a:pt x="7164463" y="0"/>
                </a:lnTo>
                <a:lnTo>
                  <a:pt x="7164463" y="4822502"/>
                </a:lnTo>
                <a:lnTo>
                  <a:pt x="0" y="4822502"/>
                </a:lnTo>
                <a:lnTo>
                  <a:pt x="0" y="0"/>
                </a:lnTo>
                <a:close/>
              </a:path>
            </a:pathLst>
          </a:custGeom>
          <a:blipFill>
            <a:blip r:embed="rId5"/>
            <a:stretch>
              <a:fillRect/>
            </a:stretch>
          </a:blipFill>
        </p:spPr>
      </p:sp>
      <p:sp>
        <p:nvSpPr>
          <p:cNvPr id="11" name="TextBox 11"/>
          <p:cNvSpPr txBox="1"/>
          <p:nvPr/>
        </p:nvSpPr>
        <p:spPr>
          <a:xfrm>
            <a:off x="17320644" y="275190"/>
            <a:ext cx="810517" cy="418641"/>
          </a:xfrm>
          <a:prstGeom prst="rect">
            <a:avLst/>
          </a:prstGeom>
        </p:spPr>
        <p:txBody>
          <a:bodyPr lIns="0" tIns="0" rIns="0" bIns="0" rtlCol="0" anchor="t">
            <a:spAutoFit/>
          </a:bodyPr>
          <a:lstStyle/>
          <a:p>
            <a:pPr algn="l">
              <a:lnSpc>
                <a:spcPts val="3004"/>
              </a:lnSpc>
            </a:pPr>
            <a:r>
              <a:rPr lang="en-US" sz="3375" b="1">
                <a:solidFill>
                  <a:srgbClr val="FFFFFF"/>
                </a:solidFill>
                <a:latin typeface="Montserrat Bold"/>
                <a:ea typeface="Montserrat Bold"/>
                <a:cs typeface="Montserrat Bold"/>
                <a:sym typeface="Montserrat Bold"/>
              </a:rPr>
              <a:t>31</a:t>
            </a:r>
          </a:p>
        </p:txBody>
      </p:sp>
      <p:sp>
        <p:nvSpPr>
          <p:cNvPr id="12" name="TextBox 12"/>
          <p:cNvSpPr txBox="1"/>
          <p:nvPr/>
        </p:nvSpPr>
        <p:spPr>
          <a:xfrm>
            <a:off x="1028700" y="534377"/>
            <a:ext cx="9358802" cy="828904"/>
          </a:xfrm>
          <a:prstGeom prst="rect">
            <a:avLst/>
          </a:prstGeom>
        </p:spPr>
        <p:txBody>
          <a:bodyPr lIns="0" tIns="0" rIns="0" bIns="0" rtlCol="0" anchor="t">
            <a:spAutoFit/>
          </a:bodyPr>
          <a:lstStyle/>
          <a:p>
            <a:pPr algn="l">
              <a:lnSpc>
                <a:spcPts val="6034"/>
              </a:lnSpc>
            </a:pPr>
            <a:r>
              <a:rPr lang="en-US" sz="6780" b="1">
                <a:solidFill>
                  <a:srgbClr val="3E67C8"/>
                </a:solidFill>
                <a:latin typeface="Montserrat Ultra-Bold"/>
                <a:ea typeface="Montserrat Ultra-Bold"/>
                <a:cs typeface="Montserrat Ultra-Bold"/>
                <a:sym typeface="Montserrat Ultra-Bold"/>
              </a:rPr>
              <a:t>DASHBOARD</a:t>
            </a:r>
          </a:p>
        </p:txBody>
      </p:sp>
      <p:sp>
        <p:nvSpPr>
          <p:cNvPr id="13" name="TextBox 13"/>
          <p:cNvSpPr txBox="1"/>
          <p:nvPr/>
        </p:nvSpPr>
        <p:spPr>
          <a:xfrm>
            <a:off x="3737574" y="1487038"/>
            <a:ext cx="10812852" cy="721995"/>
          </a:xfrm>
          <a:prstGeom prst="rect">
            <a:avLst/>
          </a:prstGeom>
        </p:spPr>
        <p:txBody>
          <a:bodyPr lIns="0" tIns="0" rIns="0" bIns="0" rtlCol="0" anchor="t">
            <a:spAutoFit/>
          </a:bodyPr>
          <a:lstStyle/>
          <a:p>
            <a:pPr algn="ctr">
              <a:lnSpc>
                <a:spcPts val="5880"/>
              </a:lnSpc>
              <a:spcBef>
                <a:spcPct val="0"/>
              </a:spcBef>
            </a:pPr>
            <a:r>
              <a:rPr lang="en-US" sz="4200" b="1">
                <a:solidFill>
                  <a:srgbClr val="006CCD"/>
                </a:solidFill>
                <a:latin typeface="Raleway Bold"/>
                <a:ea typeface="Raleway Bold"/>
                <a:cs typeface="Raleway Bold"/>
                <a:sym typeface="Raleway Bold"/>
              </a:rPr>
              <a:t>THỐNG KÊ DOANH THU THEO KHU VỰC</a:t>
            </a:r>
          </a:p>
        </p:txBody>
      </p:sp>
      <p:sp>
        <p:nvSpPr>
          <p:cNvPr id="14" name="TextBox 14"/>
          <p:cNvSpPr txBox="1"/>
          <p:nvPr/>
        </p:nvSpPr>
        <p:spPr>
          <a:xfrm>
            <a:off x="422779" y="2558415"/>
            <a:ext cx="9464053" cy="6699885"/>
          </a:xfrm>
          <a:prstGeom prst="rect">
            <a:avLst/>
          </a:prstGeom>
        </p:spPr>
        <p:txBody>
          <a:bodyPr lIns="0" tIns="0" rIns="0" bIns="0" rtlCol="0" anchor="t">
            <a:spAutoFit/>
          </a:bodyPr>
          <a:lstStyle/>
          <a:p>
            <a:pPr marL="518158" lvl="1" indent="-259079" algn="just">
              <a:lnSpc>
                <a:spcPts val="3599"/>
              </a:lnSpc>
              <a:buFont typeface="Arial"/>
              <a:buChar char="•"/>
            </a:pPr>
            <a:r>
              <a:rPr lang="en-US" sz="2399" b="1">
                <a:solidFill>
                  <a:srgbClr val="006CCD"/>
                </a:solidFill>
                <a:latin typeface="Raleway Bold"/>
                <a:ea typeface="Raleway Bold"/>
                <a:cs typeface="Raleway Bold"/>
                <a:sym typeface="Raleway Bold"/>
              </a:rPr>
              <a:t>Tổng quan: </a:t>
            </a:r>
          </a:p>
          <a:p>
            <a:pPr marL="1036317" lvl="2" indent="-345439" algn="just">
              <a:lnSpc>
                <a:spcPts val="3599"/>
              </a:lnSpc>
              <a:buFont typeface="Arial"/>
              <a:buChar char="⚬"/>
            </a:pPr>
            <a:r>
              <a:rPr lang="en-US" sz="2399" b="1">
                <a:solidFill>
                  <a:srgbClr val="006CCD"/>
                </a:solidFill>
                <a:latin typeface="Raleway Bold"/>
                <a:ea typeface="Raleway Bold"/>
                <a:cs typeface="Raleway Bold"/>
                <a:sym typeface="Raleway Bold"/>
              </a:rPr>
              <a:t>GuttenPlans</a:t>
            </a:r>
            <a:r>
              <a:rPr lang="en-US" sz="2399">
                <a:solidFill>
                  <a:srgbClr val="006CCD"/>
                </a:solidFill>
                <a:latin typeface="Raleway"/>
                <a:ea typeface="Raleway"/>
                <a:cs typeface="Raleway"/>
                <a:sym typeface="Raleway"/>
              </a:rPr>
              <a:t> có doanh thu lớn nhất, chiếm phần lớn diện tích trong biểu đồ.</a:t>
            </a:r>
          </a:p>
          <a:p>
            <a:pPr marL="1036317" lvl="2" indent="-345439" algn="just">
              <a:lnSpc>
                <a:spcPts val="3599"/>
              </a:lnSpc>
              <a:buFont typeface="Arial"/>
              <a:buChar char="⚬"/>
            </a:pPr>
            <a:r>
              <a:rPr lang="en-US" sz="2399" b="1">
                <a:solidFill>
                  <a:srgbClr val="006CCD"/>
                </a:solidFill>
                <a:latin typeface="Raleway Bold"/>
                <a:ea typeface="Raleway Bold"/>
                <a:cs typeface="Raleway Bold"/>
                <a:sym typeface="Raleway Bold"/>
              </a:rPr>
              <a:t>EB Public Library</a:t>
            </a:r>
            <a:r>
              <a:rPr lang="en-US" sz="2399">
                <a:solidFill>
                  <a:srgbClr val="006CCD"/>
                </a:solidFill>
                <a:latin typeface="Raleway"/>
                <a:ea typeface="Raleway"/>
                <a:cs typeface="Raleway"/>
                <a:sym typeface="Raleway"/>
              </a:rPr>
              <a:t> có diện tích tương đương với </a:t>
            </a:r>
            <a:r>
              <a:rPr lang="en-US" sz="2399" b="1">
                <a:solidFill>
                  <a:srgbClr val="006CCD"/>
                </a:solidFill>
                <a:latin typeface="Raleway Bold"/>
                <a:ea typeface="Raleway Bold"/>
                <a:cs typeface="Raleway Bold"/>
                <a:sym typeface="Raleway Bold"/>
              </a:rPr>
              <a:t>GuttenPlans</a:t>
            </a:r>
            <a:r>
              <a:rPr lang="en-US" sz="2399">
                <a:solidFill>
                  <a:srgbClr val="006CCD"/>
                </a:solidFill>
                <a:latin typeface="Raleway"/>
                <a:ea typeface="Raleway"/>
                <a:cs typeface="Raleway"/>
                <a:sym typeface="Raleway"/>
              </a:rPr>
              <a:t> nhưng doanh thu vẫn ít hơn.</a:t>
            </a:r>
          </a:p>
          <a:p>
            <a:pPr marL="1036317" lvl="2" indent="-345439" algn="just">
              <a:lnSpc>
                <a:spcPts val="3599"/>
              </a:lnSpc>
              <a:buFont typeface="Arial"/>
              <a:buChar char="⚬"/>
            </a:pPr>
            <a:r>
              <a:rPr lang="en-US" sz="2399" b="1">
                <a:solidFill>
                  <a:srgbClr val="006CCD"/>
                </a:solidFill>
                <a:latin typeface="Raleway Bold"/>
                <a:ea typeface="Raleway Bold"/>
                <a:cs typeface="Raleway Bold"/>
                <a:sym typeface="Raleway Bold"/>
              </a:rPr>
              <a:t>Brunswick Sq Mall</a:t>
            </a:r>
            <a:r>
              <a:rPr lang="en-US" sz="2399">
                <a:solidFill>
                  <a:srgbClr val="006CCD"/>
                </a:solidFill>
                <a:latin typeface="Raleway"/>
                <a:ea typeface="Raleway"/>
                <a:cs typeface="Raleway"/>
                <a:sym typeface="Raleway"/>
              </a:rPr>
              <a:t> và </a:t>
            </a:r>
            <a:r>
              <a:rPr lang="en-US" sz="2399" b="1">
                <a:solidFill>
                  <a:srgbClr val="006CCD"/>
                </a:solidFill>
                <a:latin typeface="Raleway Bold"/>
                <a:ea typeface="Raleway Bold"/>
                <a:cs typeface="Raleway Bold"/>
                <a:sym typeface="Raleway Bold"/>
              </a:rPr>
              <a:t>Earle Asphalt</a:t>
            </a:r>
            <a:r>
              <a:rPr lang="en-US" sz="2399">
                <a:solidFill>
                  <a:srgbClr val="006CCD"/>
                </a:solidFill>
                <a:latin typeface="Raleway"/>
                <a:ea typeface="Raleway"/>
                <a:cs typeface="Raleway"/>
                <a:sym typeface="Raleway"/>
              </a:rPr>
              <a:t> có diện tích nhỏ hơn nhiều, thể hiện doanh thu thấp hơn so với hai khu vực trên.</a:t>
            </a:r>
          </a:p>
          <a:p>
            <a:pPr marL="518158" lvl="1" indent="-259079" algn="just">
              <a:lnSpc>
                <a:spcPts val="3599"/>
              </a:lnSpc>
              <a:buFont typeface="Arial"/>
              <a:buChar char="•"/>
            </a:pPr>
            <a:r>
              <a:rPr lang="en-US" sz="2399" b="1">
                <a:solidFill>
                  <a:srgbClr val="006CCD"/>
                </a:solidFill>
                <a:latin typeface="Raleway Bold"/>
                <a:ea typeface="Raleway Bold"/>
                <a:cs typeface="Raleway Bold"/>
                <a:sym typeface="Raleway Bold"/>
              </a:rPr>
              <a:t>Phân tích:</a:t>
            </a:r>
            <a:r>
              <a:rPr lang="en-US" sz="2399">
                <a:solidFill>
                  <a:srgbClr val="006CCD"/>
                </a:solidFill>
                <a:latin typeface="Raleway"/>
                <a:ea typeface="Raleway"/>
                <a:cs typeface="Raleway"/>
                <a:sym typeface="Raleway"/>
              </a:rPr>
              <a:t> </a:t>
            </a:r>
          </a:p>
          <a:p>
            <a:pPr marL="1036317" lvl="2" indent="-345439" algn="just">
              <a:lnSpc>
                <a:spcPts val="3599"/>
              </a:lnSpc>
              <a:buFont typeface="Arial"/>
              <a:buChar char="⚬"/>
            </a:pPr>
            <a:r>
              <a:rPr lang="en-US" sz="2399">
                <a:solidFill>
                  <a:srgbClr val="006CCD"/>
                </a:solidFill>
                <a:latin typeface="Raleway"/>
                <a:ea typeface="Raleway"/>
                <a:cs typeface="Raleway"/>
                <a:sym typeface="Raleway"/>
              </a:rPr>
              <a:t>GuttenPlans là khu vực có doanh thu vượt trội nhất, cho thấy đây là nơi có lượng tiêu thụ cao và khách hàng sử dụng máy bán hàng tự động thường xuyên.</a:t>
            </a:r>
          </a:p>
          <a:p>
            <a:pPr marL="1036317" lvl="2" indent="-345439" algn="just">
              <a:lnSpc>
                <a:spcPts val="3599"/>
              </a:lnSpc>
              <a:buFont typeface="Arial"/>
              <a:buChar char="⚬"/>
            </a:pPr>
            <a:r>
              <a:rPr lang="en-US" sz="2399">
                <a:solidFill>
                  <a:srgbClr val="006CCD"/>
                </a:solidFill>
                <a:latin typeface="Raleway"/>
                <a:ea typeface="Raleway"/>
                <a:cs typeface="Raleway"/>
                <a:sym typeface="Raleway"/>
              </a:rPr>
              <a:t>EB Public Library đứng thứ hai, vẫn có doanh thu đáng kể nhưng không bằng GuttenPlans.</a:t>
            </a:r>
          </a:p>
          <a:p>
            <a:pPr marL="1036317" lvl="2" indent="-345439" algn="just">
              <a:lnSpc>
                <a:spcPts val="3599"/>
              </a:lnSpc>
              <a:buFont typeface="Arial"/>
              <a:buChar char="⚬"/>
            </a:pPr>
            <a:r>
              <a:rPr lang="en-US" sz="2399">
                <a:solidFill>
                  <a:srgbClr val="006CCD"/>
                </a:solidFill>
                <a:latin typeface="Raleway"/>
                <a:ea typeface="Raleway"/>
                <a:cs typeface="Raleway"/>
                <a:sym typeface="Raleway"/>
              </a:rPr>
              <a:t>Brunswick Sq Mall và Earle Asphalt có doanh thu thấp, cần có chiến lược cải thiện hiệu quả hoạt động tại đây.</a:t>
            </a:r>
          </a:p>
        </p:txBody>
      </p:sp>
      <p:sp>
        <p:nvSpPr>
          <p:cNvPr id="15" name="TextBox 15"/>
          <p:cNvSpPr txBox="1"/>
          <p:nvPr/>
        </p:nvSpPr>
        <p:spPr>
          <a:xfrm>
            <a:off x="15615005" y="9742490"/>
            <a:ext cx="1936960" cy="307690"/>
          </a:xfrm>
          <a:prstGeom prst="rect">
            <a:avLst/>
          </a:prstGeom>
        </p:spPr>
        <p:txBody>
          <a:bodyPr lIns="0" tIns="0" rIns="0" bIns="0" rtlCol="0" anchor="t">
            <a:spAutoFit/>
          </a:bodyPr>
          <a:lstStyle/>
          <a:p>
            <a:pPr algn="l">
              <a:lnSpc>
                <a:spcPts val="2468"/>
              </a:lnSpc>
            </a:pPr>
            <a:r>
              <a:rPr lang="en-US" sz="1763" b="1">
                <a:solidFill>
                  <a:srgbClr val="FFFFFF"/>
                </a:solidFill>
                <a:latin typeface="Poppins Semi-Bold"/>
                <a:ea typeface="Poppins Semi-Bold"/>
                <a:cs typeface="Poppins Semi-Bold"/>
                <a:sym typeface="Poppins Semi-Bold"/>
              </a:rPr>
              <a:t>Nguyễn Hoàng</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17163804" y="0"/>
            <a:ext cx="1124196" cy="873772"/>
            <a:chOff x="0" y="0"/>
            <a:chExt cx="156682" cy="121780"/>
          </a:xfrm>
        </p:grpSpPr>
        <p:sp>
          <p:nvSpPr>
            <p:cNvPr id="4" name="Freeform 4"/>
            <p:cNvSpPr/>
            <p:nvPr/>
          </p:nvSpPr>
          <p:spPr>
            <a:xfrm>
              <a:off x="0" y="0"/>
              <a:ext cx="156682" cy="121780"/>
            </a:xfrm>
            <a:custGeom>
              <a:avLst/>
              <a:gdLst/>
              <a:ahLst/>
              <a:cxnLst/>
              <a:rect l="l" t="t" r="r" b="b"/>
              <a:pathLst>
                <a:path w="156682" h="121780">
                  <a:moveTo>
                    <a:pt x="0" y="0"/>
                  </a:moveTo>
                  <a:lnTo>
                    <a:pt x="156682" y="0"/>
                  </a:lnTo>
                  <a:lnTo>
                    <a:pt x="156682" y="121780"/>
                  </a:lnTo>
                  <a:lnTo>
                    <a:pt x="0" y="121780"/>
                  </a:lnTo>
                  <a:close/>
                </a:path>
              </a:pathLst>
            </a:custGeom>
            <a:solidFill>
              <a:srgbClr val="2254C5"/>
            </a:solidFill>
          </p:spPr>
        </p:sp>
        <p:sp>
          <p:nvSpPr>
            <p:cNvPr id="5" name="TextBox 5"/>
            <p:cNvSpPr txBox="1"/>
            <p:nvPr/>
          </p:nvSpPr>
          <p:spPr>
            <a:xfrm>
              <a:off x="0" y="-38100"/>
              <a:ext cx="156682" cy="159880"/>
            </a:xfrm>
            <a:prstGeom prst="rect">
              <a:avLst/>
            </a:prstGeom>
          </p:spPr>
          <p:txBody>
            <a:bodyPr lIns="50800" tIns="50800" rIns="50800" bIns="50800" rtlCol="0" anchor="ctr"/>
            <a:lstStyle/>
            <a:p>
              <a:pPr algn="ctr">
                <a:lnSpc>
                  <a:spcPts val="2199"/>
                </a:lnSpc>
              </a:pPr>
              <a:endParaRPr/>
            </a:p>
          </p:txBody>
        </p:sp>
      </p:grpSp>
      <p:grpSp>
        <p:nvGrpSpPr>
          <p:cNvPr id="6" name="Group 6"/>
          <p:cNvGrpSpPr/>
          <p:nvPr/>
        </p:nvGrpSpPr>
        <p:grpSpPr>
          <a:xfrm>
            <a:off x="1028700" y="1363281"/>
            <a:ext cx="882124" cy="209483"/>
            <a:chOff x="0" y="0"/>
            <a:chExt cx="232329" cy="55172"/>
          </a:xfrm>
        </p:grpSpPr>
        <p:sp>
          <p:nvSpPr>
            <p:cNvPr id="7" name="Freeform 7"/>
            <p:cNvSpPr/>
            <p:nvPr/>
          </p:nvSpPr>
          <p:spPr>
            <a:xfrm>
              <a:off x="0" y="0"/>
              <a:ext cx="232329" cy="55172"/>
            </a:xfrm>
            <a:custGeom>
              <a:avLst/>
              <a:gdLst/>
              <a:ahLst/>
              <a:cxnLst/>
              <a:rect l="l" t="t" r="r" b="b"/>
              <a:pathLst>
                <a:path w="232329" h="55172">
                  <a:moveTo>
                    <a:pt x="0" y="0"/>
                  </a:moveTo>
                  <a:lnTo>
                    <a:pt x="232329" y="0"/>
                  </a:lnTo>
                  <a:lnTo>
                    <a:pt x="232329" y="55172"/>
                  </a:lnTo>
                  <a:lnTo>
                    <a:pt x="0" y="55172"/>
                  </a:lnTo>
                  <a:close/>
                </a:path>
              </a:pathLst>
            </a:custGeom>
            <a:solidFill>
              <a:srgbClr val="2254C5"/>
            </a:solidFill>
          </p:spPr>
        </p:sp>
        <p:sp>
          <p:nvSpPr>
            <p:cNvPr id="8" name="TextBox 8"/>
            <p:cNvSpPr txBox="1"/>
            <p:nvPr/>
          </p:nvSpPr>
          <p:spPr>
            <a:xfrm>
              <a:off x="0" y="-38100"/>
              <a:ext cx="232329" cy="93272"/>
            </a:xfrm>
            <a:prstGeom prst="rect">
              <a:avLst/>
            </a:prstGeom>
          </p:spPr>
          <p:txBody>
            <a:bodyPr lIns="50800" tIns="50800" rIns="50800" bIns="50800" rtlCol="0" anchor="ctr"/>
            <a:lstStyle/>
            <a:p>
              <a:pPr algn="ctr">
                <a:lnSpc>
                  <a:spcPts val="2199"/>
                </a:lnSpc>
              </a:pPr>
              <a:endParaRPr/>
            </a:p>
          </p:txBody>
        </p:sp>
      </p:grpSp>
      <p:sp>
        <p:nvSpPr>
          <p:cNvPr id="9" name="Freeform 9"/>
          <p:cNvSpPr/>
          <p:nvPr/>
        </p:nvSpPr>
        <p:spPr>
          <a:xfrm>
            <a:off x="14699066" y="9745423"/>
            <a:ext cx="3432095" cy="349450"/>
          </a:xfrm>
          <a:custGeom>
            <a:avLst/>
            <a:gdLst/>
            <a:ahLst/>
            <a:cxnLst/>
            <a:rect l="l" t="t" r="r" b="b"/>
            <a:pathLst>
              <a:path w="3432095" h="349450">
                <a:moveTo>
                  <a:pt x="0" y="0"/>
                </a:moveTo>
                <a:lnTo>
                  <a:pt x="3432094" y="0"/>
                </a:lnTo>
                <a:lnTo>
                  <a:pt x="3432094" y="349450"/>
                </a:lnTo>
                <a:lnTo>
                  <a:pt x="0" y="3494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10588672" y="3542179"/>
            <a:ext cx="7137230" cy="4901639"/>
          </a:xfrm>
          <a:custGeom>
            <a:avLst/>
            <a:gdLst/>
            <a:ahLst/>
            <a:cxnLst/>
            <a:rect l="l" t="t" r="r" b="b"/>
            <a:pathLst>
              <a:path w="7137230" h="4901639">
                <a:moveTo>
                  <a:pt x="0" y="0"/>
                </a:moveTo>
                <a:lnTo>
                  <a:pt x="7137230" y="0"/>
                </a:lnTo>
                <a:lnTo>
                  <a:pt x="7137230" y="4901638"/>
                </a:lnTo>
                <a:lnTo>
                  <a:pt x="0" y="4901638"/>
                </a:lnTo>
                <a:lnTo>
                  <a:pt x="0" y="0"/>
                </a:lnTo>
                <a:close/>
              </a:path>
            </a:pathLst>
          </a:custGeom>
          <a:blipFill>
            <a:blip r:embed="rId5"/>
            <a:stretch>
              <a:fillRect/>
            </a:stretch>
          </a:blipFill>
        </p:spPr>
      </p:sp>
      <p:sp>
        <p:nvSpPr>
          <p:cNvPr id="11" name="TextBox 11"/>
          <p:cNvSpPr txBox="1"/>
          <p:nvPr/>
        </p:nvSpPr>
        <p:spPr>
          <a:xfrm>
            <a:off x="17320644" y="275190"/>
            <a:ext cx="810517" cy="418641"/>
          </a:xfrm>
          <a:prstGeom prst="rect">
            <a:avLst/>
          </a:prstGeom>
        </p:spPr>
        <p:txBody>
          <a:bodyPr lIns="0" tIns="0" rIns="0" bIns="0" rtlCol="0" anchor="t">
            <a:spAutoFit/>
          </a:bodyPr>
          <a:lstStyle/>
          <a:p>
            <a:pPr algn="l">
              <a:lnSpc>
                <a:spcPts val="3004"/>
              </a:lnSpc>
            </a:pPr>
            <a:r>
              <a:rPr lang="en-US" sz="3375" b="1">
                <a:solidFill>
                  <a:srgbClr val="FFFFFF"/>
                </a:solidFill>
                <a:latin typeface="Montserrat Bold"/>
                <a:ea typeface="Montserrat Bold"/>
                <a:cs typeface="Montserrat Bold"/>
                <a:sym typeface="Montserrat Bold"/>
              </a:rPr>
              <a:t>32</a:t>
            </a:r>
          </a:p>
        </p:txBody>
      </p:sp>
      <p:sp>
        <p:nvSpPr>
          <p:cNvPr id="12" name="TextBox 12"/>
          <p:cNvSpPr txBox="1"/>
          <p:nvPr/>
        </p:nvSpPr>
        <p:spPr>
          <a:xfrm>
            <a:off x="1028700" y="534377"/>
            <a:ext cx="9358802" cy="828904"/>
          </a:xfrm>
          <a:prstGeom prst="rect">
            <a:avLst/>
          </a:prstGeom>
        </p:spPr>
        <p:txBody>
          <a:bodyPr lIns="0" tIns="0" rIns="0" bIns="0" rtlCol="0" anchor="t">
            <a:spAutoFit/>
          </a:bodyPr>
          <a:lstStyle/>
          <a:p>
            <a:pPr algn="l">
              <a:lnSpc>
                <a:spcPts val="6034"/>
              </a:lnSpc>
            </a:pPr>
            <a:r>
              <a:rPr lang="en-US" sz="6780" b="1">
                <a:solidFill>
                  <a:srgbClr val="3E67C8"/>
                </a:solidFill>
                <a:latin typeface="Montserrat Ultra-Bold"/>
                <a:ea typeface="Montserrat Ultra-Bold"/>
                <a:cs typeface="Montserrat Ultra-Bold"/>
                <a:sym typeface="Montserrat Ultra-Bold"/>
              </a:rPr>
              <a:t>DASHBOARD</a:t>
            </a:r>
          </a:p>
        </p:txBody>
      </p:sp>
      <p:sp>
        <p:nvSpPr>
          <p:cNvPr id="13" name="TextBox 13"/>
          <p:cNvSpPr txBox="1"/>
          <p:nvPr/>
        </p:nvSpPr>
        <p:spPr>
          <a:xfrm>
            <a:off x="1713154" y="1487038"/>
            <a:ext cx="15607490" cy="615950"/>
          </a:xfrm>
          <a:prstGeom prst="rect">
            <a:avLst/>
          </a:prstGeom>
        </p:spPr>
        <p:txBody>
          <a:bodyPr lIns="0" tIns="0" rIns="0" bIns="0" rtlCol="0" anchor="t">
            <a:spAutoFit/>
          </a:bodyPr>
          <a:lstStyle/>
          <a:p>
            <a:pPr algn="ctr">
              <a:lnSpc>
                <a:spcPts val="4900"/>
              </a:lnSpc>
              <a:spcBef>
                <a:spcPct val="0"/>
              </a:spcBef>
            </a:pPr>
            <a:r>
              <a:rPr lang="en-US" sz="3500" b="1">
                <a:solidFill>
                  <a:srgbClr val="006CCD"/>
                </a:solidFill>
                <a:latin typeface="Raleway Bold"/>
                <a:ea typeface="Raleway Bold"/>
                <a:cs typeface="Raleway Bold"/>
                <a:sym typeface="Raleway Bold"/>
              </a:rPr>
              <a:t>TOP 10 SẢN PHẨM CÓ DOANH THU CAO NHẤT VÀ SỐ LƯỢNG BÁN RA</a:t>
            </a:r>
          </a:p>
        </p:txBody>
      </p:sp>
      <p:sp>
        <p:nvSpPr>
          <p:cNvPr id="14" name="TextBox 14"/>
          <p:cNvSpPr txBox="1"/>
          <p:nvPr/>
        </p:nvSpPr>
        <p:spPr>
          <a:xfrm>
            <a:off x="538029" y="2236338"/>
            <a:ext cx="9579353" cy="7437120"/>
          </a:xfrm>
          <a:prstGeom prst="rect">
            <a:avLst/>
          </a:prstGeom>
        </p:spPr>
        <p:txBody>
          <a:bodyPr lIns="0" tIns="0" rIns="0" bIns="0" rtlCol="0" anchor="t">
            <a:spAutoFit/>
          </a:bodyPr>
          <a:lstStyle/>
          <a:p>
            <a:pPr marL="496571" lvl="1" indent="-248285" algn="just">
              <a:lnSpc>
                <a:spcPts val="3450"/>
              </a:lnSpc>
              <a:buFont typeface="Arial"/>
              <a:buChar char="•"/>
            </a:pPr>
            <a:r>
              <a:rPr lang="en-US" sz="2300" b="1">
                <a:solidFill>
                  <a:srgbClr val="006CCD"/>
                </a:solidFill>
                <a:latin typeface="Raleway Bold"/>
                <a:ea typeface="Raleway Bold"/>
                <a:cs typeface="Raleway Bold"/>
                <a:sym typeface="Raleway Bold"/>
              </a:rPr>
              <a:t>Tổng quan: </a:t>
            </a:r>
          </a:p>
          <a:p>
            <a:pPr marL="993141" lvl="2" indent="-331047" algn="just">
              <a:lnSpc>
                <a:spcPts val="3450"/>
              </a:lnSpc>
              <a:buFont typeface="Arial"/>
              <a:buChar char="⚬"/>
            </a:pPr>
            <a:r>
              <a:rPr lang="en-US" sz="2300">
                <a:solidFill>
                  <a:srgbClr val="006CCD"/>
                </a:solidFill>
                <a:latin typeface="Raleway"/>
                <a:ea typeface="Raleway"/>
                <a:cs typeface="Raleway"/>
                <a:sym typeface="Raleway"/>
              </a:rPr>
              <a:t>Monster Energy có doanh thu cao nhất</a:t>
            </a:r>
          </a:p>
          <a:p>
            <a:pPr marL="993141" lvl="2" indent="-331047" algn="just">
              <a:lnSpc>
                <a:spcPts val="3450"/>
              </a:lnSpc>
              <a:buFont typeface="Arial"/>
              <a:buChar char="⚬"/>
            </a:pPr>
            <a:r>
              <a:rPr lang="en-US" sz="2300">
                <a:solidFill>
                  <a:srgbClr val="006CCD"/>
                </a:solidFill>
                <a:latin typeface="Raleway"/>
                <a:ea typeface="Raleway"/>
                <a:cs typeface="Raleway"/>
                <a:sym typeface="Raleway"/>
              </a:rPr>
              <a:t>Coca Cola là sản phẩm có số lượng bán ra nhiều nhất nhưng về doanh thu thì chỉ xếp thứ 2</a:t>
            </a:r>
          </a:p>
          <a:p>
            <a:pPr marL="993141" lvl="2" indent="-331047" algn="just">
              <a:lnSpc>
                <a:spcPts val="3450"/>
              </a:lnSpc>
              <a:buFont typeface="Arial"/>
              <a:buChar char="⚬"/>
            </a:pPr>
            <a:r>
              <a:rPr lang="en-US" sz="2300">
                <a:solidFill>
                  <a:srgbClr val="006CCD"/>
                </a:solidFill>
                <a:latin typeface="Raleway"/>
                <a:ea typeface="Raleway"/>
                <a:cs typeface="Raleway"/>
                <a:sym typeface="Raleway"/>
              </a:rPr>
              <a:t>Các sản phẩm như Red Bull, Poland Springs và KitKat cũng có doanh thu cao, nhưng số lượng bán ra thấp hơn so với 2 sản phẩm đứng đầu.</a:t>
            </a:r>
          </a:p>
          <a:p>
            <a:pPr marL="993141" lvl="2" indent="-331047" algn="just">
              <a:lnSpc>
                <a:spcPts val="3450"/>
              </a:lnSpc>
              <a:buFont typeface="Arial"/>
              <a:buChar char="⚬"/>
            </a:pPr>
            <a:r>
              <a:rPr lang="en-US" sz="2300">
                <a:solidFill>
                  <a:srgbClr val="006CCD"/>
                </a:solidFill>
                <a:latin typeface="Raleway"/>
                <a:ea typeface="Raleway"/>
                <a:cs typeface="Raleway"/>
                <a:sym typeface="Raleway"/>
              </a:rPr>
              <a:t>Số lượng và doanh thu của các sản phẩm còn lại tương đối bằng nhau, không có sự chênh lệch quá lớn.</a:t>
            </a:r>
          </a:p>
          <a:p>
            <a:pPr marL="496571" lvl="1" indent="-248285" algn="just">
              <a:lnSpc>
                <a:spcPts val="3450"/>
              </a:lnSpc>
              <a:buFont typeface="Arial"/>
              <a:buChar char="•"/>
            </a:pPr>
            <a:r>
              <a:rPr lang="en-US" sz="2300" b="1">
                <a:solidFill>
                  <a:srgbClr val="006CCD"/>
                </a:solidFill>
                <a:latin typeface="Raleway Bold"/>
                <a:ea typeface="Raleway Bold"/>
                <a:cs typeface="Raleway Bold"/>
                <a:sym typeface="Raleway Bold"/>
              </a:rPr>
              <a:t>Phân tích:</a:t>
            </a:r>
            <a:r>
              <a:rPr lang="en-US" sz="2300">
                <a:solidFill>
                  <a:srgbClr val="006CCD"/>
                </a:solidFill>
                <a:latin typeface="Raleway"/>
                <a:ea typeface="Raleway"/>
                <a:cs typeface="Raleway"/>
                <a:sym typeface="Raleway"/>
              </a:rPr>
              <a:t> </a:t>
            </a:r>
          </a:p>
          <a:p>
            <a:pPr marL="993141" lvl="2" indent="-331047" algn="just">
              <a:lnSpc>
                <a:spcPts val="3450"/>
              </a:lnSpc>
              <a:buFont typeface="Arial"/>
              <a:buChar char="⚬"/>
            </a:pPr>
            <a:r>
              <a:rPr lang="en-US" sz="2300">
                <a:solidFill>
                  <a:srgbClr val="006CCD"/>
                </a:solidFill>
                <a:latin typeface="Raleway"/>
                <a:ea typeface="Raleway"/>
                <a:cs typeface="Raleway"/>
                <a:sym typeface="Raleway"/>
              </a:rPr>
              <a:t>Monster Energy và Coca Cola là sản phẩm chủ lực, đạt doanh thu và số lượng bán ra lớn nhất, cho thấy đây là sản phẩm được người tiêu dùng ưa chuộng nhất.</a:t>
            </a:r>
          </a:p>
          <a:p>
            <a:pPr marL="993141" lvl="2" indent="-331047" algn="just">
              <a:lnSpc>
                <a:spcPts val="3450"/>
              </a:lnSpc>
              <a:buFont typeface="Arial"/>
              <a:buChar char="⚬"/>
            </a:pPr>
            <a:r>
              <a:rPr lang="en-US" sz="2300">
                <a:solidFill>
                  <a:srgbClr val="006CCD"/>
                </a:solidFill>
                <a:latin typeface="Raleway"/>
                <a:ea typeface="Raleway"/>
                <a:cs typeface="Raleway"/>
                <a:sym typeface="Raleway"/>
              </a:rPr>
              <a:t>Các sản phẩm Red Bull, Poland Springs cũng có doanh thu cao, nhưng số lượng bán ra của chúng ít hơn so với Monster Energy, có thể do giá cả hoặc sự thay đổi trong nhu cầu của người tiêu dùng.</a:t>
            </a:r>
          </a:p>
        </p:txBody>
      </p:sp>
      <p:sp>
        <p:nvSpPr>
          <p:cNvPr id="15" name="TextBox 15"/>
          <p:cNvSpPr txBox="1"/>
          <p:nvPr/>
        </p:nvSpPr>
        <p:spPr>
          <a:xfrm>
            <a:off x="15615005" y="9742490"/>
            <a:ext cx="1936960" cy="307690"/>
          </a:xfrm>
          <a:prstGeom prst="rect">
            <a:avLst/>
          </a:prstGeom>
        </p:spPr>
        <p:txBody>
          <a:bodyPr lIns="0" tIns="0" rIns="0" bIns="0" rtlCol="0" anchor="t">
            <a:spAutoFit/>
          </a:bodyPr>
          <a:lstStyle/>
          <a:p>
            <a:pPr algn="l">
              <a:lnSpc>
                <a:spcPts val="2468"/>
              </a:lnSpc>
            </a:pPr>
            <a:r>
              <a:rPr lang="en-US" sz="1763" b="1">
                <a:solidFill>
                  <a:srgbClr val="FFFFFF"/>
                </a:solidFill>
                <a:latin typeface="Poppins Semi-Bold"/>
                <a:ea typeface="Poppins Semi-Bold"/>
                <a:cs typeface="Poppins Semi-Bold"/>
                <a:sym typeface="Poppins Semi-Bold"/>
              </a:rPr>
              <a:t>Nguyễn Hoàng</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17163804" y="0"/>
            <a:ext cx="1124196" cy="873772"/>
            <a:chOff x="0" y="0"/>
            <a:chExt cx="156682" cy="121780"/>
          </a:xfrm>
        </p:grpSpPr>
        <p:sp>
          <p:nvSpPr>
            <p:cNvPr id="4" name="Freeform 4"/>
            <p:cNvSpPr/>
            <p:nvPr/>
          </p:nvSpPr>
          <p:spPr>
            <a:xfrm>
              <a:off x="0" y="0"/>
              <a:ext cx="156682" cy="121780"/>
            </a:xfrm>
            <a:custGeom>
              <a:avLst/>
              <a:gdLst/>
              <a:ahLst/>
              <a:cxnLst/>
              <a:rect l="l" t="t" r="r" b="b"/>
              <a:pathLst>
                <a:path w="156682" h="121780">
                  <a:moveTo>
                    <a:pt x="0" y="0"/>
                  </a:moveTo>
                  <a:lnTo>
                    <a:pt x="156682" y="0"/>
                  </a:lnTo>
                  <a:lnTo>
                    <a:pt x="156682" y="121780"/>
                  </a:lnTo>
                  <a:lnTo>
                    <a:pt x="0" y="121780"/>
                  </a:lnTo>
                  <a:close/>
                </a:path>
              </a:pathLst>
            </a:custGeom>
            <a:solidFill>
              <a:srgbClr val="2254C5"/>
            </a:solidFill>
          </p:spPr>
        </p:sp>
        <p:sp>
          <p:nvSpPr>
            <p:cNvPr id="5" name="TextBox 5"/>
            <p:cNvSpPr txBox="1"/>
            <p:nvPr/>
          </p:nvSpPr>
          <p:spPr>
            <a:xfrm>
              <a:off x="0" y="-38100"/>
              <a:ext cx="156682" cy="159880"/>
            </a:xfrm>
            <a:prstGeom prst="rect">
              <a:avLst/>
            </a:prstGeom>
          </p:spPr>
          <p:txBody>
            <a:bodyPr lIns="50800" tIns="50800" rIns="50800" bIns="50800" rtlCol="0" anchor="ctr"/>
            <a:lstStyle/>
            <a:p>
              <a:pPr algn="ctr">
                <a:lnSpc>
                  <a:spcPts val="2199"/>
                </a:lnSpc>
              </a:pPr>
              <a:endParaRPr/>
            </a:p>
          </p:txBody>
        </p:sp>
      </p:grpSp>
      <p:sp>
        <p:nvSpPr>
          <p:cNvPr id="6" name="Freeform 6"/>
          <p:cNvSpPr/>
          <p:nvPr/>
        </p:nvSpPr>
        <p:spPr>
          <a:xfrm>
            <a:off x="14699066" y="9745423"/>
            <a:ext cx="3432095" cy="349450"/>
          </a:xfrm>
          <a:custGeom>
            <a:avLst/>
            <a:gdLst/>
            <a:ahLst/>
            <a:cxnLst/>
            <a:rect l="l" t="t" r="r" b="b"/>
            <a:pathLst>
              <a:path w="3432095" h="349450">
                <a:moveTo>
                  <a:pt x="0" y="0"/>
                </a:moveTo>
                <a:lnTo>
                  <a:pt x="3432094" y="0"/>
                </a:lnTo>
                <a:lnTo>
                  <a:pt x="3432094" y="349450"/>
                </a:lnTo>
                <a:lnTo>
                  <a:pt x="0" y="3494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2265101" y="1885097"/>
            <a:ext cx="13874695" cy="7700456"/>
          </a:xfrm>
          <a:custGeom>
            <a:avLst/>
            <a:gdLst/>
            <a:ahLst/>
            <a:cxnLst/>
            <a:rect l="l" t="t" r="r" b="b"/>
            <a:pathLst>
              <a:path w="13874695" h="7700456">
                <a:moveTo>
                  <a:pt x="0" y="0"/>
                </a:moveTo>
                <a:lnTo>
                  <a:pt x="13874695" y="0"/>
                </a:lnTo>
                <a:lnTo>
                  <a:pt x="13874695" y="7700455"/>
                </a:lnTo>
                <a:lnTo>
                  <a:pt x="0" y="7700455"/>
                </a:lnTo>
                <a:lnTo>
                  <a:pt x="0" y="0"/>
                </a:lnTo>
                <a:close/>
              </a:path>
            </a:pathLst>
          </a:custGeom>
          <a:blipFill>
            <a:blip r:embed="rId5"/>
            <a:stretch>
              <a:fillRect/>
            </a:stretch>
          </a:blipFill>
        </p:spPr>
      </p:sp>
      <p:sp>
        <p:nvSpPr>
          <p:cNvPr id="8" name="TextBox 8"/>
          <p:cNvSpPr txBox="1"/>
          <p:nvPr/>
        </p:nvSpPr>
        <p:spPr>
          <a:xfrm>
            <a:off x="3321769" y="494020"/>
            <a:ext cx="11261791" cy="642088"/>
          </a:xfrm>
          <a:prstGeom prst="rect">
            <a:avLst/>
          </a:prstGeom>
        </p:spPr>
        <p:txBody>
          <a:bodyPr lIns="0" tIns="0" rIns="0" bIns="0" rtlCol="0" anchor="t">
            <a:spAutoFit/>
          </a:bodyPr>
          <a:lstStyle/>
          <a:p>
            <a:pPr algn="l">
              <a:lnSpc>
                <a:spcPts val="4610"/>
              </a:lnSpc>
            </a:pPr>
            <a:r>
              <a:rPr lang="en-US" sz="5180" b="1">
                <a:solidFill>
                  <a:srgbClr val="3E67C8"/>
                </a:solidFill>
                <a:latin typeface="Raleway Ultra-Bold"/>
                <a:ea typeface="Raleway Ultra-Bold"/>
                <a:cs typeface="Raleway Ultra-Bold"/>
                <a:sym typeface="Raleway Ultra-Bold"/>
              </a:rPr>
              <a:t>SỬ DỤNG BỘ LỌC THEO THỜI GIAN</a:t>
            </a:r>
          </a:p>
        </p:txBody>
      </p:sp>
      <p:sp>
        <p:nvSpPr>
          <p:cNvPr id="9" name="TextBox 9"/>
          <p:cNvSpPr txBox="1"/>
          <p:nvPr/>
        </p:nvSpPr>
        <p:spPr>
          <a:xfrm>
            <a:off x="17320644" y="275190"/>
            <a:ext cx="810517" cy="418641"/>
          </a:xfrm>
          <a:prstGeom prst="rect">
            <a:avLst/>
          </a:prstGeom>
        </p:spPr>
        <p:txBody>
          <a:bodyPr lIns="0" tIns="0" rIns="0" bIns="0" rtlCol="0" anchor="t">
            <a:spAutoFit/>
          </a:bodyPr>
          <a:lstStyle/>
          <a:p>
            <a:pPr algn="l">
              <a:lnSpc>
                <a:spcPts val="3004"/>
              </a:lnSpc>
            </a:pPr>
            <a:r>
              <a:rPr lang="en-US" sz="3375" b="1">
                <a:solidFill>
                  <a:srgbClr val="FFFFFF"/>
                </a:solidFill>
                <a:latin typeface="Montserrat Bold"/>
                <a:ea typeface="Montserrat Bold"/>
                <a:cs typeface="Montserrat Bold"/>
                <a:sym typeface="Montserrat Bold"/>
              </a:rPr>
              <a:t>33</a:t>
            </a:r>
          </a:p>
        </p:txBody>
      </p:sp>
      <p:sp>
        <p:nvSpPr>
          <p:cNvPr id="10" name="TextBox 10"/>
          <p:cNvSpPr txBox="1"/>
          <p:nvPr/>
        </p:nvSpPr>
        <p:spPr>
          <a:xfrm>
            <a:off x="5685917" y="1345630"/>
            <a:ext cx="6533496" cy="415671"/>
          </a:xfrm>
          <a:prstGeom prst="rect">
            <a:avLst/>
          </a:prstGeom>
        </p:spPr>
        <p:txBody>
          <a:bodyPr lIns="0" tIns="0" rIns="0" bIns="0" rtlCol="0" anchor="t">
            <a:spAutoFit/>
          </a:bodyPr>
          <a:lstStyle/>
          <a:p>
            <a:pPr algn="l">
              <a:lnSpc>
                <a:spcPts val="2936"/>
              </a:lnSpc>
            </a:pPr>
            <a:r>
              <a:rPr lang="en-US" sz="3299" b="1" i="1">
                <a:solidFill>
                  <a:srgbClr val="3E67C8"/>
                </a:solidFill>
                <a:latin typeface="Raleway Bold Italics"/>
                <a:ea typeface="Raleway Bold Italics"/>
                <a:cs typeface="Raleway Bold Italics"/>
                <a:sym typeface="Raleway Bold Italics"/>
              </a:rPr>
              <a:t>Doanh thu của 6 tháng cuối năm</a:t>
            </a:r>
          </a:p>
        </p:txBody>
      </p:sp>
      <p:sp>
        <p:nvSpPr>
          <p:cNvPr id="11" name="TextBox 11"/>
          <p:cNvSpPr txBox="1"/>
          <p:nvPr/>
        </p:nvSpPr>
        <p:spPr>
          <a:xfrm>
            <a:off x="15615005" y="9742490"/>
            <a:ext cx="1936960" cy="307690"/>
          </a:xfrm>
          <a:prstGeom prst="rect">
            <a:avLst/>
          </a:prstGeom>
        </p:spPr>
        <p:txBody>
          <a:bodyPr lIns="0" tIns="0" rIns="0" bIns="0" rtlCol="0" anchor="t">
            <a:spAutoFit/>
          </a:bodyPr>
          <a:lstStyle/>
          <a:p>
            <a:pPr algn="l">
              <a:lnSpc>
                <a:spcPts val="2468"/>
              </a:lnSpc>
            </a:pPr>
            <a:r>
              <a:rPr lang="en-US" sz="1763" b="1">
                <a:solidFill>
                  <a:srgbClr val="FFFFFF"/>
                </a:solidFill>
                <a:latin typeface="Poppins Semi-Bold"/>
                <a:ea typeface="Poppins Semi-Bold"/>
                <a:cs typeface="Poppins Semi-Bold"/>
                <a:sym typeface="Poppins Semi-Bold"/>
              </a:rPr>
              <a:t>Nguyễn Hoàng</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17163804" y="0"/>
            <a:ext cx="1124196" cy="873772"/>
            <a:chOff x="0" y="0"/>
            <a:chExt cx="156682" cy="121780"/>
          </a:xfrm>
        </p:grpSpPr>
        <p:sp>
          <p:nvSpPr>
            <p:cNvPr id="4" name="Freeform 4"/>
            <p:cNvSpPr/>
            <p:nvPr/>
          </p:nvSpPr>
          <p:spPr>
            <a:xfrm>
              <a:off x="0" y="0"/>
              <a:ext cx="156682" cy="121780"/>
            </a:xfrm>
            <a:custGeom>
              <a:avLst/>
              <a:gdLst/>
              <a:ahLst/>
              <a:cxnLst/>
              <a:rect l="l" t="t" r="r" b="b"/>
              <a:pathLst>
                <a:path w="156682" h="121780">
                  <a:moveTo>
                    <a:pt x="0" y="0"/>
                  </a:moveTo>
                  <a:lnTo>
                    <a:pt x="156682" y="0"/>
                  </a:lnTo>
                  <a:lnTo>
                    <a:pt x="156682" y="121780"/>
                  </a:lnTo>
                  <a:lnTo>
                    <a:pt x="0" y="121780"/>
                  </a:lnTo>
                  <a:close/>
                </a:path>
              </a:pathLst>
            </a:custGeom>
            <a:solidFill>
              <a:srgbClr val="2254C5"/>
            </a:solidFill>
          </p:spPr>
        </p:sp>
        <p:sp>
          <p:nvSpPr>
            <p:cNvPr id="5" name="TextBox 5"/>
            <p:cNvSpPr txBox="1"/>
            <p:nvPr/>
          </p:nvSpPr>
          <p:spPr>
            <a:xfrm>
              <a:off x="0" y="-38100"/>
              <a:ext cx="156682" cy="159880"/>
            </a:xfrm>
            <a:prstGeom prst="rect">
              <a:avLst/>
            </a:prstGeom>
          </p:spPr>
          <p:txBody>
            <a:bodyPr lIns="50800" tIns="50800" rIns="50800" bIns="50800" rtlCol="0" anchor="ctr"/>
            <a:lstStyle/>
            <a:p>
              <a:pPr algn="ctr">
                <a:lnSpc>
                  <a:spcPts val="2199"/>
                </a:lnSpc>
              </a:pPr>
              <a:endParaRPr/>
            </a:p>
          </p:txBody>
        </p:sp>
      </p:grpSp>
      <p:sp>
        <p:nvSpPr>
          <p:cNvPr id="6" name="Freeform 6"/>
          <p:cNvSpPr/>
          <p:nvPr/>
        </p:nvSpPr>
        <p:spPr>
          <a:xfrm>
            <a:off x="14699066" y="9745423"/>
            <a:ext cx="3432095" cy="349450"/>
          </a:xfrm>
          <a:custGeom>
            <a:avLst/>
            <a:gdLst/>
            <a:ahLst/>
            <a:cxnLst/>
            <a:rect l="l" t="t" r="r" b="b"/>
            <a:pathLst>
              <a:path w="3432095" h="349450">
                <a:moveTo>
                  <a:pt x="0" y="0"/>
                </a:moveTo>
                <a:lnTo>
                  <a:pt x="3432094" y="0"/>
                </a:lnTo>
                <a:lnTo>
                  <a:pt x="3432094" y="349450"/>
                </a:lnTo>
                <a:lnTo>
                  <a:pt x="0" y="3494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2227410" y="1939426"/>
            <a:ext cx="13833179" cy="7642831"/>
          </a:xfrm>
          <a:custGeom>
            <a:avLst/>
            <a:gdLst/>
            <a:ahLst/>
            <a:cxnLst/>
            <a:rect l="l" t="t" r="r" b="b"/>
            <a:pathLst>
              <a:path w="13833179" h="7642831">
                <a:moveTo>
                  <a:pt x="0" y="0"/>
                </a:moveTo>
                <a:lnTo>
                  <a:pt x="13833180" y="0"/>
                </a:lnTo>
                <a:lnTo>
                  <a:pt x="13833180" y="7642831"/>
                </a:lnTo>
                <a:lnTo>
                  <a:pt x="0" y="7642831"/>
                </a:lnTo>
                <a:lnTo>
                  <a:pt x="0" y="0"/>
                </a:lnTo>
                <a:close/>
              </a:path>
            </a:pathLst>
          </a:custGeom>
          <a:blipFill>
            <a:blip r:embed="rId5"/>
            <a:stretch>
              <a:fillRect/>
            </a:stretch>
          </a:blipFill>
        </p:spPr>
      </p:sp>
      <p:sp>
        <p:nvSpPr>
          <p:cNvPr id="8" name="TextBox 8"/>
          <p:cNvSpPr txBox="1"/>
          <p:nvPr/>
        </p:nvSpPr>
        <p:spPr>
          <a:xfrm>
            <a:off x="3321769" y="494020"/>
            <a:ext cx="11261791" cy="642088"/>
          </a:xfrm>
          <a:prstGeom prst="rect">
            <a:avLst/>
          </a:prstGeom>
        </p:spPr>
        <p:txBody>
          <a:bodyPr lIns="0" tIns="0" rIns="0" bIns="0" rtlCol="0" anchor="t">
            <a:spAutoFit/>
          </a:bodyPr>
          <a:lstStyle/>
          <a:p>
            <a:pPr algn="l">
              <a:lnSpc>
                <a:spcPts val="4610"/>
              </a:lnSpc>
            </a:pPr>
            <a:r>
              <a:rPr lang="en-US" sz="5180" b="1">
                <a:solidFill>
                  <a:srgbClr val="3E67C8"/>
                </a:solidFill>
                <a:latin typeface="Raleway Ultra-Bold"/>
                <a:ea typeface="Raleway Ultra-Bold"/>
                <a:cs typeface="Raleway Ultra-Bold"/>
                <a:sym typeface="Raleway Ultra-Bold"/>
              </a:rPr>
              <a:t>SỬ DỤNG BỘ LỌC THEO THỜI GIAN</a:t>
            </a:r>
          </a:p>
        </p:txBody>
      </p:sp>
      <p:sp>
        <p:nvSpPr>
          <p:cNvPr id="9" name="TextBox 9"/>
          <p:cNvSpPr txBox="1"/>
          <p:nvPr/>
        </p:nvSpPr>
        <p:spPr>
          <a:xfrm>
            <a:off x="17320644" y="275190"/>
            <a:ext cx="810517" cy="418641"/>
          </a:xfrm>
          <a:prstGeom prst="rect">
            <a:avLst/>
          </a:prstGeom>
        </p:spPr>
        <p:txBody>
          <a:bodyPr lIns="0" tIns="0" rIns="0" bIns="0" rtlCol="0" anchor="t">
            <a:spAutoFit/>
          </a:bodyPr>
          <a:lstStyle/>
          <a:p>
            <a:pPr algn="l">
              <a:lnSpc>
                <a:spcPts val="3004"/>
              </a:lnSpc>
            </a:pPr>
            <a:r>
              <a:rPr lang="en-US" sz="3375" b="1">
                <a:solidFill>
                  <a:srgbClr val="FFFFFF"/>
                </a:solidFill>
                <a:latin typeface="Montserrat Bold"/>
                <a:ea typeface="Montserrat Bold"/>
                <a:cs typeface="Montserrat Bold"/>
                <a:sym typeface="Montserrat Bold"/>
              </a:rPr>
              <a:t>34</a:t>
            </a:r>
          </a:p>
        </p:txBody>
      </p:sp>
      <p:sp>
        <p:nvSpPr>
          <p:cNvPr id="10" name="TextBox 10"/>
          <p:cNvSpPr txBox="1"/>
          <p:nvPr/>
        </p:nvSpPr>
        <p:spPr>
          <a:xfrm>
            <a:off x="5145676" y="1371355"/>
            <a:ext cx="7996649" cy="415671"/>
          </a:xfrm>
          <a:prstGeom prst="rect">
            <a:avLst/>
          </a:prstGeom>
        </p:spPr>
        <p:txBody>
          <a:bodyPr lIns="0" tIns="0" rIns="0" bIns="0" rtlCol="0" anchor="t">
            <a:spAutoFit/>
          </a:bodyPr>
          <a:lstStyle/>
          <a:p>
            <a:pPr algn="l">
              <a:lnSpc>
                <a:spcPts val="2936"/>
              </a:lnSpc>
            </a:pPr>
            <a:r>
              <a:rPr lang="en-US" sz="3299" b="1" i="1">
                <a:solidFill>
                  <a:srgbClr val="3E67C8"/>
                </a:solidFill>
                <a:latin typeface="Raleway Bold Italics"/>
                <a:ea typeface="Raleway Bold Italics"/>
                <a:cs typeface="Raleway Bold Italics"/>
                <a:sym typeface="Raleway Bold Italics"/>
              </a:rPr>
              <a:t>Doanh thu của Carbonated (Nước có ga)</a:t>
            </a:r>
          </a:p>
        </p:txBody>
      </p:sp>
      <p:sp>
        <p:nvSpPr>
          <p:cNvPr id="11" name="TextBox 11"/>
          <p:cNvSpPr txBox="1"/>
          <p:nvPr/>
        </p:nvSpPr>
        <p:spPr>
          <a:xfrm>
            <a:off x="15615005" y="9742490"/>
            <a:ext cx="1936960" cy="307690"/>
          </a:xfrm>
          <a:prstGeom prst="rect">
            <a:avLst/>
          </a:prstGeom>
        </p:spPr>
        <p:txBody>
          <a:bodyPr lIns="0" tIns="0" rIns="0" bIns="0" rtlCol="0" anchor="t">
            <a:spAutoFit/>
          </a:bodyPr>
          <a:lstStyle/>
          <a:p>
            <a:pPr algn="l">
              <a:lnSpc>
                <a:spcPts val="2468"/>
              </a:lnSpc>
            </a:pPr>
            <a:r>
              <a:rPr lang="en-US" sz="1763" b="1">
                <a:solidFill>
                  <a:srgbClr val="FFFFFF"/>
                </a:solidFill>
                <a:latin typeface="Poppins Semi-Bold"/>
                <a:ea typeface="Poppins Semi-Bold"/>
                <a:cs typeface="Poppins Semi-Bold"/>
                <a:sym typeface="Poppins Semi-Bold"/>
              </a:rPr>
              <a:t>Nguyễn Hoàng</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17163804" y="0"/>
            <a:ext cx="1124196" cy="873772"/>
            <a:chOff x="0" y="0"/>
            <a:chExt cx="156682" cy="121780"/>
          </a:xfrm>
        </p:grpSpPr>
        <p:sp>
          <p:nvSpPr>
            <p:cNvPr id="4" name="Freeform 4"/>
            <p:cNvSpPr/>
            <p:nvPr/>
          </p:nvSpPr>
          <p:spPr>
            <a:xfrm>
              <a:off x="0" y="0"/>
              <a:ext cx="156682" cy="121780"/>
            </a:xfrm>
            <a:custGeom>
              <a:avLst/>
              <a:gdLst/>
              <a:ahLst/>
              <a:cxnLst/>
              <a:rect l="l" t="t" r="r" b="b"/>
              <a:pathLst>
                <a:path w="156682" h="121780">
                  <a:moveTo>
                    <a:pt x="0" y="0"/>
                  </a:moveTo>
                  <a:lnTo>
                    <a:pt x="156682" y="0"/>
                  </a:lnTo>
                  <a:lnTo>
                    <a:pt x="156682" y="121780"/>
                  </a:lnTo>
                  <a:lnTo>
                    <a:pt x="0" y="121780"/>
                  </a:lnTo>
                  <a:close/>
                </a:path>
              </a:pathLst>
            </a:custGeom>
            <a:solidFill>
              <a:srgbClr val="2254C5"/>
            </a:solidFill>
          </p:spPr>
        </p:sp>
        <p:sp>
          <p:nvSpPr>
            <p:cNvPr id="5" name="TextBox 5"/>
            <p:cNvSpPr txBox="1"/>
            <p:nvPr/>
          </p:nvSpPr>
          <p:spPr>
            <a:xfrm>
              <a:off x="0" y="-38100"/>
              <a:ext cx="156682" cy="159880"/>
            </a:xfrm>
            <a:prstGeom prst="rect">
              <a:avLst/>
            </a:prstGeom>
          </p:spPr>
          <p:txBody>
            <a:bodyPr lIns="50800" tIns="50800" rIns="50800" bIns="50800" rtlCol="0" anchor="ctr"/>
            <a:lstStyle/>
            <a:p>
              <a:pPr algn="ctr">
                <a:lnSpc>
                  <a:spcPts val="2199"/>
                </a:lnSpc>
              </a:pPr>
              <a:endParaRPr/>
            </a:p>
          </p:txBody>
        </p:sp>
      </p:grpSp>
      <p:sp>
        <p:nvSpPr>
          <p:cNvPr id="6" name="Freeform 6"/>
          <p:cNvSpPr/>
          <p:nvPr/>
        </p:nvSpPr>
        <p:spPr>
          <a:xfrm>
            <a:off x="14699066" y="9745423"/>
            <a:ext cx="3432095" cy="349450"/>
          </a:xfrm>
          <a:custGeom>
            <a:avLst/>
            <a:gdLst/>
            <a:ahLst/>
            <a:cxnLst/>
            <a:rect l="l" t="t" r="r" b="b"/>
            <a:pathLst>
              <a:path w="3432095" h="349450">
                <a:moveTo>
                  <a:pt x="0" y="0"/>
                </a:moveTo>
                <a:lnTo>
                  <a:pt x="3432094" y="0"/>
                </a:lnTo>
                <a:lnTo>
                  <a:pt x="3432094" y="349450"/>
                </a:lnTo>
                <a:lnTo>
                  <a:pt x="0" y="3494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2257525" y="1984396"/>
            <a:ext cx="13772949" cy="7609554"/>
          </a:xfrm>
          <a:custGeom>
            <a:avLst/>
            <a:gdLst/>
            <a:ahLst/>
            <a:cxnLst/>
            <a:rect l="l" t="t" r="r" b="b"/>
            <a:pathLst>
              <a:path w="13772949" h="7609554">
                <a:moveTo>
                  <a:pt x="0" y="0"/>
                </a:moveTo>
                <a:lnTo>
                  <a:pt x="13772950" y="0"/>
                </a:lnTo>
                <a:lnTo>
                  <a:pt x="13772950" y="7609555"/>
                </a:lnTo>
                <a:lnTo>
                  <a:pt x="0" y="7609555"/>
                </a:lnTo>
                <a:lnTo>
                  <a:pt x="0" y="0"/>
                </a:lnTo>
                <a:close/>
              </a:path>
            </a:pathLst>
          </a:custGeom>
          <a:blipFill>
            <a:blip r:embed="rId5"/>
            <a:stretch>
              <a:fillRect/>
            </a:stretch>
          </a:blipFill>
        </p:spPr>
      </p:sp>
      <p:sp>
        <p:nvSpPr>
          <p:cNvPr id="8" name="TextBox 8"/>
          <p:cNvSpPr txBox="1"/>
          <p:nvPr/>
        </p:nvSpPr>
        <p:spPr>
          <a:xfrm>
            <a:off x="3321769" y="494020"/>
            <a:ext cx="11261791" cy="642088"/>
          </a:xfrm>
          <a:prstGeom prst="rect">
            <a:avLst/>
          </a:prstGeom>
        </p:spPr>
        <p:txBody>
          <a:bodyPr lIns="0" tIns="0" rIns="0" bIns="0" rtlCol="0" anchor="t">
            <a:spAutoFit/>
          </a:bodyPr>
          <a:lstStyle/>
          <a:p>
            <a:pPr algn="l">
              <a:lnSpc>
                <a:spcPts val="4610"/>
              </a:lnSpc>
            </a:pPr>
            <a:r>
              <a:rPr lang="en-US" sz="5180" b="1">
                <a:solidFill>
                  <a:srgbClr val="3E67C8"/>
                </a:solidFill>
                <a:latin typeface="Raleway Ultra-Bold"/>
                <a:ea typeface="Raleway Ultra-Bold"/>
                <a:cs typeface="Raleway Ultra-Bold"/>
                <a:sym typeface="Raleway Ultra-Bold"/>
              </a:rPr>
              <a:t>SỬ DỤNG BỘ LỌC THEO THỜI GIAN</a:t>
            </a:r>
          </a:p>
        </p:txBody>
      </p:sp>
      <p:sp>
        <p:nvSpPr>
          <p:cNvPr id="9" name="TextBox 9"/>
          <p:cNvSpPr txBox="1"/>
          <p:nvPr/>
        </p:nvSpPr>
        <p:spPr>
          <a:xfrm>
            <a:off x="17320644" y="275190"/>
            <a:ext cx="810517" cy="418641"/>
          </a:xfrm>
          <a:prstGeom prst="rect">
            <a:avLst/>
          </a:prstGeom>
        </p:spPr>
        <p:txBody>
          <a:bodyPr lIns="0" tIns="0" rIns="0" bIns="0" rtlCol="0" anchor="t">
            <a:spAutoFit/>
          </a:bodyPr>
          <a:lstStyle/>
          <a:p>
            <a:pPr algn="l">
              <a:lnSpc>
                <a:spcPts val="3004"/>
              </a:lnSpc>
            </a:pPr>
            <a:r>
              <a:rPr lang="en-US" sz="3375" b="1">
                <a:solidFill>
                  <a:srgbClr val="FFFFFF"/>
                </a:solidFill>
                <a:latin typeface="Montserrat Bold"/>
                <a:ea typeface="Montserrat Bold"/>
                <a:cs typeface="Montserrat Bold"/>
                <a:sym typeface="Montserrat Bold"/>
              </a:rPr>
              <a:t>35</a:t>
            </a:r>
          </a:p>
        </p:txBody>
      </p:sp>
      <p:sp>
        <p:nvSpPr>
          <p:cNvPr id="10" name="TextBox 10"/>
          <p:cNvSpPr txBox="1"/>
          <p:nvPr/>
        </p:nvSpPr>
        <p:spPr>
          <a:xfrm>
            <a:off x="4594180" y="1417253"/>
            <a:ext cx="8379319" cy="415671"/>
          </a:xfrm>
          <a:prstGeom prst="rect">
            <a:avLst/>
          </a:prstGeom>
        </p:spPr>
        <p:txBody>
          <a:bodyPr lIns="0" tIns="0" rIns="0" bIns="0" rtlCol="0" anchor="t">
            <a:spAutoFit/>
          </a:bodyPr>
          <a:lstStyle/>
          <a:p>
            <a:pPr algn="l">
              <a:lnSpc>
                <a:spcPts val="2936"/>
              </a:lnSpc>
            </a:pPr>
            <a:r>
              <a:rPr lang="en-US" sz="3299" b="1" i="1">
                <a:solidFill>
                  <a:srgbClr val="3E67C8"/>
                </a:solidFill>
                <a:latin typeface="Raleway Bold Italics"/>
                <a:ea typeface="Raleway Bold Italics"/>
                <a:cs typeface="Raleway Bold Italics"/>
                <a:sym typeface="Raleway Bold Italics"/>
              </a:rPr>
              <a:t>Doanh thu của khu vực Brunswick Sq Mall</a:t>
            </a:r>
          </a:p>
        </p:txBody>
      </p:sp>
      <p:sp>
        <p:nvSpPr>
          <p:cNvPr id="11" name="TextBox 11"/>
          <p:cNvSpPr txBox="1"/>
          <p:nvPr/>
        </p:nvSpPr>
        <p:spPr>
          <a:xfrm>
            <a:off x="15615005" y="9742490"/>
            <a:ext cx="1936960" cy="307690"/>
          </a:xfrm>
          <a:prstGeom prst="rect">
            <a:avLst/>
          </a:prstGeom>
        </p:spPr>
        <p:txBody>
          <a:bodyPr lIns="0" tIns="0" rIns="0" bIns="0" rtlCol="0" anchor="t">
            <a:spAutoFit/>
          </a:bodyPr>
          <a:lstStyle/>
          <a:p>
            <a:pPr algn="l">
              <a:lnSpc>
                <a:spcPts val="2468"/>
              </a:lnSpc>
            </a:pPr>
            <a:r>
              <a:rPr lang="en-US" sz="1763" b="1">
                <a:solidFill>
                  <a:srgbClr val="FFFFFF"/>
                </a:solidFill>
                <a:latin typeface="Poppins Semi-Bold"/>
                <a:ea typeface="Poppins Semi-Bold"/>
                <a:cs typeface="Poppins Semi-Bold"/>
                <a:sym typeface="Poppins Semi-Bold"/>
              </a:rPr>
              <a:t>Nguyễn Hoàng</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275149" y="-514350"/>
            <a:ext cx="12907704" cy="11180513"/>
            <a:chOff x="0" y="0"/>
            <a:chExt cx="3399560" cy="2944662"/>
          </a:xfrm>
        </p:grpSpPr>
        <p:sp>
          <p:nvSpPr>
            <p:cNvPr id="4" name="Freeform 4"/>
            <p:cNvSpPr/>
            <p:nvPr/>
          </p:nvSpPr>
          <p:spPr>
            <a:xfrm>
              <a:off x="0" y="0"/>
              <a:ext cx="3399560" cy="2944662"/>
            </a:xfrm>
            <a:custGeom>
              <a:avLst/>
              <a:gdLst/>
              <a:ahLst/>
              <a:cxnLst/>
              <a:rect l="l" t="t" r="r" b="b"/>
              <a:pathLst>
                <a:path w="3399560" h="2944662">
                  <a:moveTo>
                    <a:pt x="0" y="0"/>
                  </a:moveTo>
                  <a:lnTo>
                    <a:pt x="3399560" y="0"/>
                  </a:lnTo>
                  <a:lnTo>
                    <a:pt x="3399560" y="2944662"/>
                  </a:lnTo>
                  <a:lnTo>
                    <a:pt x="0" y="2944662"/>
                  </a:lnTo>
                  <a:close/>
                </a:path>
              </a:pathLst>
            </a:custGeom>
            <a:solidFill>
              <a:srgbClr val="006CCD"/>
            </a:solidFill>
          </p:spPr>
        </p:sp>
        <p:sp>
          <p:nvSpPr>
            <p:cNvPr id="5" name="TextBox 5"/>
            <p:cNvSpPr txBox="1"/>
            <p:nvPr/>
          </p:nvSpPr>
          <p:spPr>
            <a:xfrm>
              <a:off x="0" y="-38100"/>
              <a:ext cx="3399560" cy="2982762"/>
            </a:xfrm>
            <a:prstGeom prst="rect">
              <a:avLst/>
            </a:prstGeom>
          </p:spPr>
          <p:txBody>
            <a:bodyPr lIns="50800" tIns="50800" rIns="50800" bIns="50800" rtlCol="0" anchor="ctr"/>
            <a:lstStyle/>
            <a:p>
              <a:pPr algn="ctr">
                <a:lnSpc>
                  <a:spcPts val="2199"/>
                </a:lnSpc>
              </a:pPr>
              <a:endParaRPr/>
            </a:p>
          </p:txBody>
        </p:sp>
      </p:grpSp>
      <p:grpSp>
        <p:nvGrpSpPr>
          <p:cNvPr id="6" name="Group 6"/>
          <p:cNvGrpSpPr/>
          <p:nvPr/>
        </p:nvGrpSpPr>
        <p:grpSpPr>
          <a:xfrm>
            <a:off x="1659894" y="5736272"/>
            <a:ext cx="1349601" cy="302978"/>
            <a:chOff x="0" y="0"/>
            <a:chExt cx="355451" cy="79797"/>
          </a:xfrm>
        </p:grpSpPr>
        <p:sp>
          <p:nvSpPr>
            <p:cNvPr id="7" name="Freeform 7"/>
            <p:cNvSpPr/>
            <p:nvPr/>
          </p:nvSpPr>
          <p:spPr>
            <a:xfrm>
              <a:off x="0" y="0"/>
              <a:ext cx="355451" cy="79797"/>
            </a:xfrm>
            <a:custGeom>
              <a:avLst/>
              <a:gdLst/>
              <a:ahLst/>
              <a:cxnLst/>
              <a:rect l="l" t="t" r="r" b="b"/>
              <a:pathLst>
                <a:path w="355451" h="79797">
                  <a:moveTo>
                    <a:pt x="0" y="0"/>
                  </a:moveTo>
                  <a:lnTo>
                    <a:pt x="355451" y="0"/>
                  </a:lnTo>
                  <a:lnTo>
                    <a:pt x="355451" y="79797"/>
                  </a:lnTo>
                  <a:lnTo>
                    <a:pt x="0" y="79797"/>
                  </a:lnTo>
                  <a:close/>
                </a:path>
              </a:pathLst>
            </a:custGeom>
            <a:solidFill>
              <a:srgbClr val="FFFFFF"/>
            </a:solidFill>
          </p:spPr>
        </p:sp>
        <p:sp>
          <p:nvSpPr>
            <p:cNvPr id="8" name="TextBox 8"/>
            <p:cNvSpPr txBox="1"/>
            <p:nvPr/>
          </p:nvSpPr>
          <p:spPr>
            <a:xfrm>
              <a:off x="0" y="-38100"/>
              <a:ext cx="355451" cy="117897"/>
            </a:xfrm>
            <a:prstGeom prst="rect">
              <a:avLst/>
            </a:prstGeom>
          </p:spPr>
          <p:txBody>
            <a:bodyPr lIns="50800" tIns="50800" rIns="50800" bIns="50800" rtlCol="0" anchor="ctr"/>
            <a:lstStyle/>
            <a:p>
              <a:pPr algn="ctr">
                <a:lnSpc>
                  <a:spcPts val="2199"/>
                </a:lnSpc>
              </a:pPr>
              <a:endParaRPr/>
            </a:p>
          </p:txBody>
        </p:sp>
      </p:grpSp>
      <p:sp>
        <p:nvSpPr>
          <p:cNvPr id="9" name="TextBox 9"/>
          <p:cNvSpPr txBox="1"/>
          <p:nvPr/>
        </p:nvSpPr>
        <p:spPr>
          <a:xfrm>
            <a:off x="1512697" y="3691558"/>
            <a:ext cx="9650390" cy="1851466"/>
          </a:xfrm>
          <a:prstGeom prst="rect">
            <a:avLst/>
          </a:prstGeom>
        </p:spPr>
        <p:txBody>
          <a:bodyPr lIns="0" tIns="0" rIns="0" bIns="0" rtlCol="0" anchor="t">
            <a:spAutoFit/>
          </a:bodyPr>
          <a:lstStyle/>
          <a:p>
            <a:pPr algn="l">
              <a:lnSpc>
                <a:spcPts val="15025"/>
              </a:lnSpc>
            </a:pPr>
            <a:r>
              <a:rPr lang="en-US" sz="10732" b="1">
                <a:solidFill>
                  <a:srgbClr val="FFFFFF"/>
                </a:solidFill>
                <a:latin typeface="Montserrat Bold"/>
                <a:ea typeface="Montserrat Bold"/>
                <a:cs typeface="Montserrat Bold"/>
                <a:sym typeface="Montserrat Bold"/>
              </a:rPr>
              <a:t>KẾT LUẬN</a:t>
            </a:r>
          </a:p>
        </p:txBody>
      </p:sp>
      <p:grpSp>
        <p:nvGrpSpPr>
          <p:cNvPr id="10" name="Group 10"/>
          <p:cNvGrpSpPr/>
          <p:nvPr/>
        </p:nvGrpSpPr>
        <p:grpSpPr>
          <a:xfrm>
            <a:off x="12450356" y="7192293"/>
            <a:ext cx="8772604" cy="4397760"/>
            <a:chOff x="0" y="0"/>
            <a:chExt cx="417592" cy="209341"/>
          </a:xfrm>
        </p:grpSpPr>
        <p:sp>
          <p:nvSpPr>
            <p:cNvPr id="11" name="Freeform 11"/>
            <p:cNvSpPr/>
            <p:nvPr/>
          </p:nvSpPr>
          <p:spPr>
            <a:xfrm>
              <a:off x="0" y="0"/>
              <a:ext cx="417592" cy="209341"/>
            </a:xfrm>
            <a:custGeom>
              <a:avLst/>
              <a:gdLst/>
              <a:ahLst/>
              <a:cxnLst/>
              <a:rect l="l" t="t" r="r" b="b"/>
              <a:pathLst>
                <a:path w="417592" h="209341">
                  <a:moveTo>
                    <a:pt x="214392" y="0"/>
                  </a:moveTo>
                  <a:lnTo>
                    <a:pt x="0" y="0"/>
                  </a:lnTo>
                  <a:lnTo>
                    <a:pt x="203200" y="209341"/>
                  </a:lnTo>
                  <a:lnTo>
                    <a:pt x="417592" y="209341"/>
                  </a:lnTo>
                  <a:lnTo>
                    <a:pt x="214392" y="0"/>
                  </a:lnTo>
                  <a:close/>
                </a:path>
              </a:pathLst>
            </a:custGeom>
            <a:gradFill rotWithShape="1">
              <a:gsLst>
                <a:gs pos="0">
                  <a:srgbClr val="006CCD">
                    <a:alpha val="0"/>
                  </a:srgbClr>
                </a:gs>
                <a:gs pos="100000">
                  <a:srgbClr val="2376D4">
                    <a:alpha val="100000"/>
                  </a:srgbClr>
                </a:gs>
              </a:gsLst>
              <a:lin ang="0"/>
            </a:gradFill>
          </p:spPr>
        </p:sp>
        <p:sp>
          <p:nvSpPr>
            <p:cNvPr id="12" name="TextBox 12"/>
            <p:cNvSpPr txBox="1"/>
            <p:nvPr/>
          </p:nvSpPr>
          <p:spPr>
            <a:xfrm>
              <a:off x="101600" y="-38100"/>
              <a:ext cx="214392" cy="247441"/>
            </a:xfrm>
            <a:prstGeom prst="rect">
              <a:avLst/>
            </a:prstGeom>
          </p:spPr>
          <p:txBody>
            <a:bodyPr lIns="50800" tIns="50800" rIns="50800" bIns="50800" rtlCol="0" anchor="ctr"/>
            <a:lstStyle/>
            <a:p>
              <a:pPr algn="ctr">
                <a:lnSpc>
                  <a:spcPts val="2199"/>
                </a:lnSpc>
              </a:pPr>
              <a:endParaRPr/>
            </a:p>
          </p:txBody>
        </p:sp>
      </p:grpSp>
      <p:grpSp>
        <p:nvGrpSpPr>
          <p:cNvPr id="13" name="Group 13"/>
          <p:cNvGrpSpPr/>
          <p:nvPr/>
        </p:nvGrpSpPr>
        <p:grpSpPr>
          <a:xfrm>
            <a:off x="17163804" y="0"/>
            <a:ext cx="1124196" cy="873772"/>
            <a:chOff x="0" y="0"/>
            <a:chExt cx="156682" cy="121780"/>
          </a:xfrm>
        </p:grpSpPr>
        <p:sp>
          <p:nvSpPr>
            <p:cNvPr id="14" name="Freeform 14"/>
            <p:cNvSpPr/>
            <p:nvPr/>
          </p:nvSpPr>
          <p:spPr>
            <a:xfrm>
              <a:off x="0" y="0"/>
              <a:ext cx="156682" cy="121780"/>
            </a:xfrm>
            <a:custGeom>
              <a:avLst/>
              <a:gdLst/>
              <a:ahLst/>
              <a:cxnLst/>
              <a:rect l="l" t="t" r="r" b="b"/>
              <a:pathLst>
                <a:path w="156682" h="121780">
                  <a:moveTo>
                    <a:pt x="0" y="0"/>
                  </a:moveTo>
                  <a:lnTo>
                    <a:pt x="156682" y="0"/>
                  </a:lnTo>
                  <a:lnTo>
                    <a:pt x="156682" y="121780"/>
                  </a:lnTo>
                  <a:lnTo>
                    <a:pt x="0" y="121780"/>
                  </a:lnTo>
                  <a:close/>
                </a:path>
              </a:pathLst>
            </a:custGeom>
            <a:solidFill>
              <a:srgbClr val="2254C5"/>
            </a:solidFill>
          </p:spPr>
        </p:sp>
        <p:sp>
          <p:nvSpPr>
            <p:cNvPr id="15" name="TextBox 15"/>
            <p:cNvSpPr txBox="1"/>
            <p:nvPr/>
          </p:nvSpPr>
          <p:spPr>
            <a:xfrm>
              <a:off x="0" y="-38100"/>
              <a:ext cx="156682" cy="159880"/>
            </a:xfrm>
            <a:prstGeom prst="rect">
              <a:avLst/>
            </a:prstGeom>
          </p:spPr>
          <p:txBody>
            <a:bodyPr lIns="50800" tIns="50800" rIns="50800" bIns="50800" rtlCol="0" anchor="ctr"/>
            <a:lstStyle/>
            <a:p>
              <a:pPr algn="ctr">
                <a:lnSpc>
                  <a:spcPts val="2199"/>
                </a:lnSpc>
              </a:pPr>
              <a:endParaRPr/>
            </a:p>
          </p:txBody>
        </p:sp>
      </p:grpSp>
      <p:sp>
        <p:nvSpPr>
          <p:cNvPr id="16" name="TextBox 16"/>
          <p:cNvSpPr txBox="1"/>
          <p:nvPr/>
        </p:nvSpPr>
        <p:spPr>
          <a:xfrm>
            <a:off x="17320644" y="275190"/>
            <a:ext cx="810517" cy="418641"/>
          </a:xfrm>
          <a:prstGeom prst="rect">
            <a:avLst/>
          </a:prstGeom>
        </p:spPr>
        <p:txBody>
          <a:bodyPr lIns="0" tIns="0" rIns="0" bIns="0" rtlCol="0" anchor="t">
            <a:spAutoFit/>
          </a:bodyPr>
          <a:lstStyle/>
          <a:p>
            <a:pPr algn="l">
              <a:lnSpc>
                <a:spcPts val="3004"/>
              </a:lnSpc>
            </a:pPr>
            <a:r>
              <a:rPr lang="en-US" sz="3375" b="1">
                <a:solidFill>
                  <a:srgbClr val="FFFFFF"/>
                </a:solidFill>
                <a:latin typeface="Montserrat Bold"/>
                <a:ea typeface="Montserrat Bold"/>
                <a:cs typeface="Montserrat Bold"/>
                <a:sym typeface="Montserrat Bold"/>
              </a:rPr>
              <a:t>36</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17163804" y="0"/>
            <a:ext cx="1124196" cy="873772"/>
            <a:chOff x="0" y="0"/>
            <a:chExt cx="156682" cy="121780"/>
          </a:xfrm>
        </p:grpSpPr>
        <p:sp>
          <p:nvSpPr>
            <p:cNvPr id="4" name="Freeform 4"/>
            <p:cNvSpPr/>
            <p:nvPr/>
          </p:nvSpPr>
          <p:spPr>
            <a:xfrm>
              <a:off x="0" y="0"/>
              <a:ext cx="156682" cy="121780"/>
            </a:xfrm>
            <a:custGeom>
              <a:avLst/>
              <a:gdLst/>
              <a:ahLst/>
              <a:cxnLst/>
              <a:rect l="l" t="t" r="r" b="b"/>
              <a:pathLst>
                <a:path w="156682" h="121780">
                  <a:moveTo>
                    <a:pt x="0" y="0"/>
                  </a:moveTo>
                  <a:lnTo>
                    <a:pt x="156682" y="0"/>
                  </a:lnTo>
                  <a:lnTo>
                    <a:pt x="156682" y="121780"/>
                  </a:lnTo>
                  <a:lnTo>
                    <a:pt x="0" y="121780"/>
                  </a:lnTo>
                  <a:close/>
                </a:path>
              </a:pathLst>
            </a:custGeom>
            <a:solidFill>
              <a:srgbClr val="2254C5"/>
            </a:solidFill>
          </p:spPr>
        </p:sp>
        <p:sp>
          <p:nvSpPr>
            <p:cNvPr id="5" name="TextBox 5"/>
            <p:cNvSpPr txBox="1"/>
            <p:nvPr/>
          </p:nvSpPr>
          <p:spPr>
            <a:xfrm>
              <a:off x="0" y="-38100"/>
              <a:ext cx="156682" cy="159880"/>
            </a:xfrm>
            <a:prstGeom prst="rect">
              <a:avLst/>
            </a:prstGeom>
          </p:spPr>
          <p:txBody>
            <a:bodyPr lIns="50800" tIns="50800" rIns="50800" bIns="50800" rtlCol="0" anchor="ctr"/>
            <a:lstStyle/>
            <a:p>
              <a:pPr algn="ctr">
                <a:lnSpc>
                  <a:spcPts val="2199"/>
                </a:lnSpc>
              </a:pPr>
              <a:endParaRPr/>
            </a:p>
          </p:txBody>
        </p:sp>
      </p:grpSp>
      <p:sp>
        <p:nvSpPr>
          <p:cNvPr id="6" name="Freeform 6"/>
          <p:cNvSpPr/>
          <p:nvPr/>
        </p:nvSpPr>
        <p:spPr>
          <a:xfrm>
            <a:off x="1435308" y="2916721"/>
            <a:ext cx="387672" cy="579581"/>
          </a:xfrm>
          <a:custGeom>
            <a:avLst/>
            <a:gdLst/>
            <a:ahLst/>
            <a:cxnLst/>
            <a:rect l="l" t="t" r="r" b="b"/>
            <a:pathLst>
              <a:path w="387672" h="579581">
                <a:moveTo>
                  <a:pt x="0" y="0"/>
                </a:moveTo>
                <a:lnTo>
                  <a:pt x="387672" y="0"/>
                </a:lnTo>
                <a:lnTo>
                  <a:pt x="387672" y="579582"/>
                </a:lnTo>
                <a:lnTo>
                  <a:pt x="0" y="5795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9608321" y="9166659"/>
            <a:ext cx="442697" cy="661846"/>
          </a:xfrm>
          <a:custGeom>
            <a:avLst/>
            <a:gdLst/>
            <a:ahLst/>
            <a:cxnLst/>
            <a:rect l="l" t="t" r="r" b="b"/>
            <a:pathLst>
              <a:path w="442697" h="661846">
                <a:moveTo>
                  <a:pt x="0" y="0"/>
                </a:moveTo>
                <a:lnTo>
                  <a:pt x="442698" y="0"/>
                </a:lnTo>
                <a:lnTo>
                  <a:pt x="442698" y="661846"/>
                </a:lnTo>
                <a:lnTo>
                  <a:pt x="0" y="6618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1910824" y="4115443"/>
            <a:ext cx="6847823" cy="1371340"/>
            <a:chOff x="0" y="0"/>
            <a:chExt cx="9130431" cy="1828453"/>
          </a:xfrm>
        </p:grpSpPr>
        <p:grpSp>
          <p:nvGrpSpPr>
            <p:cNvPr id="9" name="Group 9"/>
            <p:cNvGrpSpPr/>
            <p:nvPr/>
          </p:nvGrpSpPr>
          <p:grpSpPr>
            <a:xfrm>
              <a:off x="1151599" y="0"/>
              <a:ext cx="7978832" cy="1672871"/>
              <a:chOff x="0" y="0"/>
              <a:chExt cx="1576066" cy="330444"/>
            </a:xfrm>
          </p:grpSpPr>
          <p:sp>
            <p:nvSpPr>
              <p:cNvPr id="10" name="Freeform 10"/>
              <p:cNvSpPr/>
              <p:nvPr/>
            </p:nvSpPr>
            <p:spPr>
              <a:xfrm>
                <a:off x="0" y="0"/>
                <a:ext cx="1576066" cy="330444"/>
              </a:xfrm>
              <a:custGeom>
                <a:avLst/>
                <a:gdLst/>
                <a:ahLst/>
                <a:cxnLst/>
                <a:rect l="l" t="t" r="r" b="b"/>
                <a:pathLst>
                  <a:path w="1576066" h="330444">
                    <a:moveTo>
                      <a:pt x="94443" y="0"/>
                    </a:moveTo>
                    <a:lnTo>
                      <a:pt x="1481622" y="0"/>
                    </a:lnTo>
                    <a:cubicBezTo>
                      <a:pt x="1533782" y="0"/>
                      <a:pt x="1576066" y="42284"/>
                      <a:pt x="1576066" y="94443"/>
                    </a:cubicBezTo>
                    <a:lnTo>
                      <a:pt x="1576066" y="236000"/>
                    </a:lnTo>
                    <a:cubicBezTo>
                      <a:pt x="1576066" y="261048"/>
                      <a:pt x="1566115" y="285070"/>
                      <a:pt x="1548404" y="302782"/>
                    </a:cubicBezTo>
                    <a:cubicBezTo>
                      <a:pt x="1530692" y="320493"/>
                      <a:pt x="1506670" y="330444"/>
                      <a:pt x="1481622" y="330444"/>
                    </a:cubicBezTo>
                    <a:lnTo>
                      <a:pt x="94443" y="330444"/>
                    </a:lnTo>
                    <a:cubicBezTo>
                      <a:pt x="42284" y="330444"/>
                      <a:pt x="0" y="288160"/>
                      <a:pt x="0" y="236000"/>
                    </a:cubicBezTo>
                    <a:lnTo>
                      <a:pt x="0" y="94443"/>
                    </a:lnTo>
                    <a:cubicBezTo>
                      <a:pt x="0" y="69395"/>
                      <a:pt x="9950" y="45373"/>
                      <a:pt x="27662" y="27662"/>
                    </a:cubicBezTo>
                    <a:cubicBezTo>
                      <a:pt x="45373" y="9950"/>
                      <a:pt x="69395" y="0"/>
                      <a:pt x="94443" y="0"/>
                    </a:cubicBezTo>
                    <a:close/>
                  </a:path>
                </a:pathLst>
              </a:custGeom>
              <a:solidFill>
                <a:srgbClr val="E1EDFC"/>
              </a:solidFill>
              <a:ln cap="rnd">
                <a:noFill/>
                <a:prstDash val="solid"/>
                <a:round/>
              </a:ln>
            </p:spPr>
          </p:sp>
          <p:sp>
            <p:nvSpPr>
              <p:cNvPr id="11" name="TextBox 11"/>
              <p:cNvSpPr txBox="1"/>
              <p:nvPr/>
            </p:nvSpPr>
            <p:spPr>
              <a:xfrm>
                <a:off x="0" y="-47625"/>
                <a:ext cx="1576066" cy="378069"/>
              </a:xfrm>
              <a:prstGeom prst="rect">
                <a:avLst/>
              </a:prstGeom>
            </p:spPr>
            <p:txBody>
              <a:bodyPr lIns="50800" tIns="50800" rIns="50800" bIns="50800" rtlCol="0" anchor="ctr"/>
              <a:lstStyle/>
              <a:p>
                <a:pPr algn="ctr">
                  <a:lnSpc>
                    <a:spcPts val="2800"/>
                  </a:lnSpc>
                </a:pPr>
                <a:endParaRPr/>
              </a:p>
            </p:txBody>
          </p:sp>
        </p:grpSp>
        <p:grpSp>
          <p:nvGrpSpPr>
            <p:cNvPr id="12" name="Group 12"/>
            <p:cNvGrpSpPr/>
            <p:nvPr/>
          </p:nvGrpSpPr>
          <p:grpSpPr>
            <a:xfrm>
              <a:off x="0" y="0"/>
              <a:ext cx="1828453" cy="182845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id="14" name="TextBox 14"/>
              <p:cNvSpPr txBox="1"/>
              <p:nvPr/>
            </p:nvSpPr>
            <p:spPr>
              <a:xfrm>
                <a:off x="76200" y="28575"/>
                <a:ext cx="660400" cy="708025"/>
              </a:xfrm>
              <a:prstGeom prst="rect">
                <a:avLst/>
              </a:prstGeom>
            </p:spPr>
            <p:txBody>
              <a:bodyPr lIns="42522" tIns="42522" rIns="42522" bIns="42522" rtlCol="0" anchor="ctr"/>
              <a:lstStyle/>
              <a:p>
                <a:pPr algn="ctr">
                  <a:lnSpc>
                    <a:spcPts val="2800"/>
                  </a:lnSpc>
                </a:pPr>
                <a:endParaRPr/>
              </a:p>
            </p:txBody>
          </p:sp>
        </p:grpSp>
        <p:sp>
          <p:nvSpPr>
            <p:cNvPr id="15" name="Freeform 15"/>
            <p:cNvSpPr/>
            <p:nvPr/>
          </p:nvSpPr>
          <p:spPr>
            <a:xfrm>
              <a:off x="619095" y="472996"/>
              <a:ext cx="590263" cy="882462"/>
            </a:xfrm>
            <a:custGeom>
              <a:avLst/>
              <a:gdLst/>
              <a:ahLst/>
              <a:cxnLst/>
              <a:rect l="l" t="t" r="r" b="b"/>
              <a:pathLst>
                <a:path w="590263" h="882462">
                  <a:moveTo>
                    <a:pt x="0" y="0"/>
                  </a:moveTo>
                  <a:lnTo>
                    <a:pt x="590263" y="0"/>
                  </a:lnTo>
                  <a:lnTo>
                    <a:pt x="590263" y="882462"/>
                  </a:lnTo>
                  <a:lnTo>
                    <a:pt x="0" y="8824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TextBox 16"/>
            <p:cNvSpPr txBox="1"/>
            <p:nvPr/>
          </p:nvSpPr>
          <p:spPr>
            <a:xfrm>
              <a:off x="1537343" y="415322"/>
              <a:ext cx="7366049" cy="740156"/>
            </a:xfrm>
            <a:prstGeom prst="rect">
              <a:avLst/>
            </a:prstGeom>
          </p:spPr>
          <p:txBody>
            <a:bodyPr lIns="0" tIns="0" rIns="0" bIns="0" rtlCol="0" anchor="t">
              <a:spAutoFit/>
            </a:bodyPr>
            <a:lstStyle/>
            <a:p>
              <a:pPr algn="ctr">
                <a:lnSpc>
                  <a:spcPts val="4577"/>
                </a:lnSpc>
                <a:spcBef>
                  <a:spcPct val="0"/>
                </a:spcBef>
              </a:pPr>
              <a:r>
                <a:rPr lang="en-US" sz="3269" b="1">
                  <a:solidFill>
                    <a:srgbClr val="006CCD"/>
                  </a:solidFill>
                  <a:latin typeface="Raleway Bold"/>
                  <a:ea typeface="Raleway Bold"/>
                  <a:cs typeface="Raleway Bold"/>
                  <a:sym typeface="Raleway Bold"/>
                </a:rPr>
                <a:t>Làm sạch và xử lý dữ liệu</a:t>
              </a:r>
            </a:p>
          </p:txBody>
        </p:sp>
      </p:grpSp>
      <p:grpSp>
        <p:nvGrpSpPr>
          <p:cNvPr id="17" name="Group 17"/>
          <p:cNvGrpSpPr/>
          <p:nvPr/>
        </p:nvGrpSpPr>
        <p:grpSpPr>
          <a:xfrm>
            <a:off x="3282164" y="5620133"/>
            <a:ext cx="5476483" cy="1371340"/>
            <a:chOff x="0" y="0"/>
            <a:chExt cx="7301978" cy="1828453"/>
          </a:xfrm>
        </p:grpSpPr>
        <p:grpSp>
          <p:nvGrpSpPr>
            <p:cNvPr id="18" name="Group 18"/>
            <p:cNvGrpSpPr/>
            <p:nvPr/>
          </p:nvGrpSpPr>
          <p:grpSpPr>
            <a:xfrm>
              <a:off x="1084526" y="124590"/>
              <a:ext cx="6217452" cy="1601183"/>
              <a:chOff x="0" y="0"/>
              <a:chExt cx="1228139" cy="316283"/>
            </a:xfrm>
          </p:grpSpPr>
          <p:sp>
            <p:nvSpPr>
              <p:cNvPr id="19" name="Freeform 19"/>
              <p:cNvSpPr/>
              <p:nvPr/>
            </p:nvSpPr>
            <p:spPr>
              <a:xfrm>
                <a:off x="0" y="0"/>
                <a:ext cx="1228139" cy="316283"/>
              </a:xfrm>
              <a:custGeom>
                <a:avLst/>
                <a:gdLst/>
                <a:ahLst/>
                <a:cxnLst/>
                <a:rect l="l" t="t" r="r" b="b"/>
                <a:pathLst>
                  <a:path w="1228139" h="316283">
                    <a:moveTo>
                      <a:pt x="101449" y="0"/>
                    </a:moveTo>
                    <a:lnTo>
                      <a:pt x="1126689" y="0"/>
                    </a:lnTo>
                    <a:cubicBezTo>
                      <a:pt x="1153595" y="0"/>
                      <a:pt x="1179399" y="10688"/>
                      <a:pt x="1198425" y="29714"/>
                    </a:cubicBezTo>
                    <a:cubicBezTo>
                      <a:pt x="1217450" y="48739"/>
                      <a:pt x="1228139" y="74543"/>
                      <a:pt x="1228139" y="101449"/>
                    </a:cubicBezTo>
                    <a:lnTo>
                      <a:pt x="1228139" y="214834"/>
                    </a:lnTo>
                    <a:cubicBezTo>
                      <a:pt x="1228139" y="241740"/>
                      <a:pt x="1217450" y="267544"/>
                      <a:pt x="1198425" y="286569"/>
                    </a:cubicBezTo>
                    <a:cubicBezTo>
                      <a:pt x="1179399" y="305595"/>
                      <a:pt x="1153595" y="316283"/>
                      <a:pt x="1126689" y="316283"/>
                    </a:cubicBezTo>
                    <a:lnTo>
                      <a:pt x="101449" y="316283"/>
                    </a:lnTo>
                    <a:cubicBezTo>
                      <a:pt x="74543" y="316283"/>
                      <a:pt x="48739" y="305595"/>
                      <a:pt x="29714" y="286569"/>
                    </a:cubicBezTo>
                    <a:cubicBezTo>
                      <a:pt x="10688" y="267544"/>
                      <a:pt x="0" y="241740"/>
                      <a:pt x="0" y="214834"/>
                    </a:cubicBezTo>
                    <a:lnTo>
                      <a:pt x="0" y="101449"/>
                    </a:lnTo>
                    <a:cubicBezTo>
                      <a:pt x="0" y="74543"/>
                      <a:pt x="10688" y="48739"/>
                      <a:pt x="29714" y="29714"/>
                    </a:cubicBezTo>
                    <a:cubicBezTo>
                      <a:pt x="48739" y="10688"/>
                      <a:pt x="74543" y="0"/>
                      <a:pt x="101449" y="0"/>
                    </a:cubicBezTo>
                    <a:close/>
                  </a:path>
                </a:pathLst>
              </a:custGeom>
              <a:solidFill>
                <a:srgbClr val="E1EDFC"/>
              </a:solidFill>
              <a:ln cap="rnd">
                <a:noFill/>
                <a:prstDash val="solid"/>
                <a:round/>
              </a:ln>
            </p:spPr>
          </p:sp>
          <p:sp>
            <p:nvSpPr>
              <p:cNvPr id="20" name="TextBox 20"/>
              <p:cNvSpPr txBox="1"/>
              <p:nvPr/>
            </p:nvSpPr>
            <p:spPr>
              <a:xfrm>
                <a:off x="0" y="-47625"/>
                <a:ext cx="1228139" cy="363908"/>
              </a:xfrm>
              <a:prstGeom prst="rect">
                <a:avLst/>
              </a:prstGeom>
            </p:spPr>
            <p:txBody>
              <a:bodyPr lIns="60689" tIns="60689" rIns="60689" bIns="60689" rtlCol="0" anchor="ctr"/>
              <a:lstStyle/>
              <a:p>
                <a:pPr algn="ctr">
                  <a:lnSpc>
                    <a:spcPts val="2800"/>
                  </a:lnSpc>
                </a:pPr>
                <a:endParaRPr/>
              </a:p>
            </p:txBody>
          </p:sp>
        </p:grpSp>
        <p:grpSp>
          <p:nvGrpSpPr>
            <p:cNvPr id="21" name="Group 21"/>
            <p:cNvGrpSpPr/>
            <p:nvPr/>
          </p:nvGrpSpPr>
          <p:grpSpPr>
            <a:xfrm>
              <a:off x="0" y="0"/>
              <a:ext cx="1828453" cy="1828453"/>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24" name="Freeform 24"/>
            <p:cNvSpPr/>
            <p:nvPr/>
          </p:nvSpPr>
          <p:spPr>
            <a:xfrm>
              <a:off x="619095" y="472996"/>
              <a:ext cx="590263" cy="882462"/>
            </a:xfrm>
            <a:custGeom>
              <a:avLst/>
              <a:gdLst/>
              <a:ahLst/>
              <a:cxnLst/>
              <a:rect l="l" t="t" r="r" b="b"/>
              <a:pathLst>
                <a:path w="590263" h="882462">
                  <a:moveTo>
                    <a:pt x="0" y="0"/>
                  </a:moveTo>
                  <a:lnTo>
                    <a:pt x="590263" y="0"/>
                  </a:lnTo>
                  <a:lnTo>
                    <a:pt x="590263" y="882462"/>
                  </a:lnTo>
                  <a:lnTo>
                    <a:pt x="0" y="8824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5" name="TextBox 25"/>
            <p:cNvSpPr txBox="1"/>
            <p:nvPr/>
          </p:nvSpPr>
          <p:spPr>
            <a:xfrm>
              <a:off x="2113595" y="506048"/>
              <a:ext cx="4554461" cy="740156"/>
            </a:xfrm>
            <a:prstGeom prst="rect">
              <a:avLst/>
            </a:prstGeom>
          </p:spPr>
          <p:txBody>
            <a:bodyPr lIns="0" tIns="0" rIns="0" bIns="0" rtlCol="0" anchor="t">
              <a:spAutoFit/>
            </a:bodyPr>
            <a:lstStyle/>
            <a:p>
              <a:pPr algn="ctr">
                <a:lnSpc>
                  <a:spcPts val="4577"/>
                </a:lnSpc>
                <a:spcBef>
                  <a:spcPct val="0"/>
                </a:spcBef>
              </a:pPr>
              <a:r>
                <a:rPr lang="en-US" sz="3269" b="1">
                  <a:solidFill>
                    <a:srgbClr val="006CCD"/>
                  </a:solidFill>
                  <a:latin typeface="Raleway Bold"/>
                  <a:ea typeface="Raleway Bold"/>
                  <a:cs typeface="Raleway Bold"/>
                  <a:sym typeface="Raleway Bold"/>
                </a:rPr>
                <a:t>Lưu trữ dữ liệu</a:t>
              </a:r>
            </a:p>
          </p:txBody>
        </p:sp>
      </p:grpSp>
      <p:grpSp>
        <p:nvGrpSpPr>
          <p:cNvPr id="26" name="Group 26"/>
          <p:cNvGrpSpPr/>
          <p:nvPr/>
        </p:nvGrpSpPr>
        <p:grpSpPr>
          <a:xfrm>
            <a:off x="6261482" y="8629512"/>
            <a:ext cx="9525554" cy="1371340"/>
            <a:chOff x="0" y="0"/>
            <a:chExt cx="12700738" cy="1828453"/>
          </a:xfrm>
        </p:grpSpPr>
        <p:grpSp>
          <p:nvGrpSpPr>
            <p:cNvPr id="27" name="Group 27"/>
            <p:cNvGrpSpPr/>
            <p:nvPr/>
          </p:nvGrpSpPr>
          <p:grpSpPr>
            <a:xfrm>
              <a:off x="1084526" y="101264"/>
              <a:ext cx="11616212" cy="1563130"/>
              <a:chOff x="0" y="0"/>
              <a:chExt cx="2294560" cy="308766"/>
            </a:xfrm>
          </p:grpSpPr>
          <p:sp>
            <p:nvSpPr>
              <p:cNvPr id="28" name="Freeform 28"/>
              <p:cNvSpPr/>
              <p:nvPr/>
            </p:nvSpPr>
            <p:spPr>
              <a:xfrm>
                <a:off x="0" y="0"/>
                <a:ext cx="2294561" cy="308766"/>
              </a:xfrm>
              <a:custGeom>
                <a:avLst/>
                <a:gdLst/>
                <a:ahLst/>
                <a:cxnLst/>
                <a:rect l="l" t="t" r="r" b="b"/>
                <a:pathLst>
                  <a:path w="2294561" h="308766">
                    <a:moveTo>
                      <a:pt x="54300" y="0"/>
                    </a:moveTo>
                    <a:lnTo>
                      <a:pt x="2240261" y="0"/>
                    </a:lnTo>
                    <a:cubicBezTo>
                      <a:pt x="2254662" y="0"/>
                      <a:pt x="2268473" y="5721"/>
                      <a:pt x="2278656" y="15904"/>
                    </a:cubicBezTo>
                    <a:cubicBezTo>
                      <a:pt x="2288840" y="26087"/>
                      <a:pt x="2294561" y="39898"/>
                      <a:pt x="2294561" y="54300"/>
                    </a:cubicBezTo>
                    <a:lnTo>
                      <a:pt x="2294561" y="254467"/>
                    </a:lnTo>
                    <a:cubicBezTo>
                      <a:pt x="2294561" y="284456"/>
                      <a:pt x="2270250" y="308766"/>
                      <a:pt x="2240261" y="308766"/>
                    </a:cubicBezTo>
                    <a:lnTo>
                      <a:pt x="54300" y="308766"/>
                    </a:lnTo>
                    <a:cubicBezTo>
                      <a:pt x="24311" y="308766"/>
                      <a:pt x="0" y="284456"/>
                      <a:pt x="0" y="254467"/>
                    </a:cubicBezTo>
                    <a:lnTo>
                      <a:pt x="0" y="54300"/>
                    </a:lnTo>
                    <a:cubicBezTo>
                      <a:pt x="0" y="24311"/>
                      <a:pt x="24311" y="0"/>
                      <a:pt x="54300" y="0"/>
                    </a:cubicBezTo>
                    <a:close/>
                  </a:path>
                </a:pathLst>
              </a:custGeom>
              <a:solidFill>
                <a:srgbClr val="E1EDFC"/>
              </a:solidFill>
              <a:ln cap="rnd">
                <a:noFill/>
                <a:prstDash val="solid"/>
                <a:round/>
              </a:ln>
            </p:spPr>
          </p:sp>
          <p:sp>
            <p:nvSpPr>
              <p:cNvPr id="29" name="TextBox 29"/>
              <p:cNvSpPr txBox="1"/>
              <p:nvPr/>
            </p:nvSpPr>
            <p:spPr>
              <a:xfrm>
                <a:off x="0" y="-47625"/>
                <a:ext cx="2294560" cy="356391"/>
              </a:xfrm>
              <a:prstGeom prst="rect">
                <a:avLst/>
              </a:prstGeom>
            </p:spPr>
            <p:txBody>
              <a:bodyPr lIns="60689" tIns="60689" rIns="60689" bIns="60689" rtlCol="0" anchor="ctr"/>
              <a:lstStyle/>
              <a:p>
                <a:pPr algn="ctr">
                  <a:lnSpc>
                    <a:spcPts val="2800"/>
                  </a:lnSpc>
                </a:pPr>
                <a:endParaRPr/>
              </a:p>
            </p:txBody>
          </p:sp>
        </p:grpSp>
        <p:grpSp>
          <p:nvGrpSpPr>
            <p:cNvPr id="30" name="Group 30"/>
            <p:cNvGrpSpPr/>
            <p:nvPr/>
          </p:nvGrpSpPr>
          <p:grpSpPr>
            <a:xfrm>
              <a:off x="0" y="0"/>
              <a:ext cx="1828453" cy="1828453"/>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id="32" name="TextBox 32"/>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33" name="Freeform 33"/>
            <p:cNvSpPr/>
            <p:nvPr/>
          </p:nvSpPr>
          <p:spPr>
            <a:xfrm>
              <a:off x="619095" y="472996"/>
              <a:ext cx="590263" cy="882462"/>
            </a:xfrm>
            <a:custGeom>
              <a:avLst/>
              <a:gdLst/>
              <a:ahLst/>
              <a:cxnLst/>
              <a:rect l="l" t="t" r="r" b="b"/>
              <a:pathLst>
                <a:path w="590263" h="882462">
                  <a:moveTo>
                    <a:pt x="0" y="0"/>
                  </a:moveTo>
                  <a:lnTo>
                    <a:pt x="590263" y="0"/>
                  </a:lnTo>
                  <a:lnTo>
                    <a:pt x="590263" y="882462"/>
                  </a:lnTo>
                  <a:lnTo>
                    <a:pt x="0" y="8824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4" name="TextBox 34"/>
            <p:cNvSpPr txBox="1"/>
            <p:nvPr/>
          </p:nvSpPr>
          <p:spPr>
            <a:xfrm>
              <a:off x="2008533" y="506048"/>
              <a:ext cx="10215851" cy="740156"/>
            </a:xfrm>
            <a:prstGeom prst="rect">
              <a:avLst/>
            </a:prstGeom>
          </p:spPr>
          <p:txBody>
            <a:bodyPr lIns="0" tIns="0" rIns="0" bIns="0" rtlCol="0" anchor="t">
              <a:spAutoFit/>
            </a:bodyPr>
            <a:lstStyle/>
            <a:p>
              <a:pPr algn="ctr">
                <a:lnSpc>
                  <a:spcPts val="4577"/>
                </a:lnSpc>
                <a:spcBef>
                  <a:spcPct val="0"/>
                </a:spcBef>
              </a:pPr>
              <a:r>
                <a:rPr lang="en-US" sz="3269" b="1">
                  <a:solidFill>
                    <a:srgbClr val="006CCD"/>
                  </a:solidFill>
                  <a:latin typeface="Raleway Bold"/>
                  <a:ea typeface="Raleway Bold"/>
                  <a:cs typeface="Raleway Bold"/>
                  <a:sym typeface="Raleway Bold"/>
                </a:rPr>
                <a:t>Trực quan hóa dữ liệu trên Dashboard</a:t>
              </a:r>
            </a:p>
          </p:txBody>
        </p:sp>
      </p:grpSp>
      <p:grpSp>
        <p:nvGrpSpPr>
          <p:cNvPr id="35" name="Group 35"/>
          <p:cNvGrpSpPr/>
          <p:nvPr/>
        </p:nvGrpSpPr>
        <p:grpSpPr>
          <a:xfrm>
            <a:off x="4702260" y="7124823"/>
            <a:ext cx="5348759" cy="1371340"/>
            <a:chOff x="0" y="0"/>
            <a:chExt cx="7131678" cy="1828453"/>
          </a:xfrm>
        </p:grpSpPr>
        <p:grpSp>
          <p:nvGrpSpPr>
            <p:cNvPr id="36" name="Group 36"/>
            <p:cNvGrpSpPr/>
            <p:nvPr/>
          </p:nvGrpSpPr>
          <p:grpSpPr>
            <a:xfrm>
              <a:off x="914227" y="167633"/>
              <a:ext cx="6217452" cy="1601183"/>
              <a:chOff x="0" y="0"/>
              <a:chExt cx="1228139" cy="316283"/>
            </a:xfrm>
          </p:grpSpPr>
          <p:sp>
            <p:nvSpPr>
              <p:cNvPr id="37" name="Freeform 37"/>
              <p:cNvSpPr/>
              <p:nvPr/>
            </p:nvSpPr>
            <p:spPr>
              <a:xfrm>
                <a:off x="0" y="0"/>
                <a:ext cx="1228139" cy="316283"/>
              </a:xfrm>
              <a:custGeom>
                <a:avLst/>
                <a:gdLst/>
                <a:ahLst/>
                <a:cxnLst/>
                <a:rect l="l" t="t" r="r" b="b"/>
                <a:pathLst>
                  <a:path w="1228139" h="316283">
                    <a:moveTo>
                      <a:pt x="101449" y="0"/>
                    </a:moveTo>
                    <a:lnTo>
                      <a:pt x="1126689" y="0"/>
                    </a:lnTo>
                    <a:cubicBezTo>
                      <a:pt x="1153595" y="0"/>
                      <a:pt x="1179399" y="10688"/>
                      <a:pt x="1198425" y="29714"/>
                    </a:cubicBezTo>
                    <a:cubicBezTo>
                      <a:pt x="1217450" y="48739"/>
                      <a:pt x="1228139" y="74543"/>
                      <a:pt x="1228139" y="101449"/>
                    </a:cubicBezTo>
                    <a:lnTo>
                      <a:pt x="1228139" y="214834"/>
                    </a:lnTo>
                    <a:cubicBezTo>
                      <a:pt x="1228139" y="241740"/>
                      <a:pt x="1217450" y="267544"/>
                      <a:pt x="1198425" y="286569"/>
                    </a:cubicBezTo>
                    <a:cubicBezTo>
                      <a:pt x="1179399" y="305595"/>
                      <a:pt x="1153595" y="316283"/>
                      <a:pt x="1126689" y="316283"/>
                    </a:cubicBezTo>
                    <a:lnTo>
                      <a:pt x="101449" y="316283"/>
                    </a:lnTo>
                    <a:cubicBezTo>
                      <a:pt x="74543" y="316283"/>
                      <a:pt x="48739" y="305595"/>
                      <a:pt x="29714" y="286569"/>
                    </a:cubicBezTo>
                    <a:cubicBezTo>
                      <a:pt x="10688" y="267544"/>
                      <a:pt x="0" y="241740"/>
                      <a:pt x="0" y="214834"/>
                    </a:cubicBezTo>
                    <a:lnTo>
                      <a:pt x="0" y="101449"/>
                    </a:lnTo>
                    <a:cubicBezTo>
                      <a:pt x="0" y="74543"/>
                      <a:pt x="10688" y="48739"/>
                      <a:pt x="29714" y="29714"/>
                    </a:cubicBezTo>
                    <a:cubicBezTo>
                      <a:pt x="48739" y="10688"/>
                      <a:pt x="74543" y="0"/>
                      <a:pt x="101449" y="0"/>
                    </a:cubicBezTo>
                    <a:close/>
                  </a:path>
                </a:pathLst>
              </a:custGeom>
              <a:solidFill>
                <a:srgbClr val="E1EDFC"/>
              </a:solidFill>
              <a:ln cap="rnd">
                <a:noFill/>
                <a:prstDash val="solid"/>
                <a:round/>
              </a:ln>
            </p:spPr>
          </p:sp>
          <p:sp>
            <p:nvSpPr>
              <p:cNvPr id="38" name="TextBox 38"/>
              <p:cNvSpPr txBox="1"/>
              <p:nvPr/>
            </p:nvSpPr>
            <p:spPr>
              <a:xfrm>
                <a:off x="0" y="-47625"/>
                <a:ext cx="1228139" cy="363908"/>
              </a:xfrm>
              <a:prstGeom prst="rect">
                <a:avLst/>
              </a:prstGeom>
            </p:spPr>
            <p:txBody>
              <a:bodyPr lIns="60689" tIns="60689" rIns="60689" bIns="60689" rtlCol="0" anchor="ctr"/>
              <a:lstStyle/>
              <a:p>
                <a:pPr algn="ctr">
                  <a:lnSpc>
                    <a:spcPts val="2800"/>
                  </a:lnSpc>
                </a:pPr>
                <a:endParaRPr/>
              </a:p>
            </p:txBody>
          </p:sp>
        </p:grpSp>
        <p:grpSp>
          <p:nvGrpSpPr>
            <p:cNvPr id="39" name="Group 39"/>
            <p:cNvGrpSpPr/>
            <p:nvPr/>
          </p:nvGrpSpPr>
          <p:grpSpPr>
            <a:xfrm>
              <a:off x="0" y="0"/>
              <a:ext cx="1828453" cy="1828453"/>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id="41" name="TextBox 41"/>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42" name="Freeform 42"/>
            <p:cNvSpPr/>
            <p:nvPr/>
          </p:nvSpPr>
          <p:spPr>
            <a:xfrm>
              <a:off x="619095" y="472996"/>
              <a:ext cx="590263" cy="882462"/>
            </a:xfrm>
            <a:custGeom>
              <a:avLst/>
              <a:gdLst/>
              <a:ahLst/>
              <a:cxnLst/>
              <a:rect l="l" t="t" r="r" b="b"/>
              <a:pathLst>
                <a:path w="590263" h="882462">
                  <a:moveTo>
                    <a:pt x="0" y="0"/>
                  </a:moveTo>
                  <a:lnTo>
                    <a:pt x="590263" y="0"/>
                  </a:lnTo>
                  <a:lnTo>
                    <a:pt x="590263" y="882462"/>
                  </a:lnTo>
                  <a:lnTo>
                    <a:pt x="0" y="8824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3" name="TextBox 43"/>
            <p:cNvSpPr txBox="1"/>
            <p:nvPr/>
          </p:nvSpPr>
          <p:spPr>
            <a:xfrm>
              <a:off x="1521389" y="560046"/>
              <a:ext cx="5431530" cy="740156"/>
            </a:xfrm>
            <a:prstGeom prst="rect">
              <a:avLst/>
            </a:prstGeom>
          </p:spPr>
          <p:txBody>
            <a:bodyPr lIns="0" tIns="0" rIns="0" bIns="0" rtlCol="0" anchor="t">
              <a:spAutoFit/>
            </a:bodyPr>
            <a:lstStyle/>
            <a:p>
              <a:pPr algn="ctr">
                <a:lnSpc>
                  <a:spcPts val="4577"/>
                </a:lnSpc>
                <a:spcBef>
                  <a:spcPct val="0"/>
                </a:spcBef>
              </a:pPr>
              <a:r>
                <a:rPr lang="en-US" sz="3269" b="1">
                  <a:solidFill>
                    <a:srgbClr val="006CCD"/>
                  </a:solidFill>
                  <a:latin typeface="Raleway Bold"/>
                  <a:ea typeface="Raleway Bold"/>
                  <a:cs typeface="Raleway Bold"/>
                  <a:sym typeface="Raleway Bold"/>
                </a:rPr>
                <a:t>Phân tích dữ liệu</a:t>
              </a:r>
            </a:p>
          </p:txBody>
        </p:sp>
      </p:grpSp>
      <p:grpSp>
        <p:nvGrpSpPr>
          <p:cNvPr id="44" name="Group 44"/>
          <p:cNvGrpSpPr/>
          <p:nvPr/>
        </p:nvGrpSpPr>
        <p:grpSpPr>
          <a:xfrm>
            <a:off x="1028700" y="1363281"/>
            <a:ext cx="882124" cy="209483"/>
            <a:chOff x="0" y="0"/>
            <a:chExt cx="232329" cy="55172"/>
          </a:xfrm>
        </p:grpSpPr>
        <p:sp>
          <p:nvSpPr>
            <p:cNvPr id="45" name="Freeform 45"/>
            <p:cNvSpPr/>
            <p:nvPr/>
          </p:nvSpPr>
          <p:spPr>
            <a:xfrm>
              <a:off x="0" y="0"/>
              <a:ext cx="232329" cy="55172"/>
            </a:xfrm>
            <a:custGeom>
              <a:avLst/>
              <a:gdLst/>
              <a:ahLst/>
              <a:cxnLst/>
              <a:rect l="l" t="t" r="r" b="b"/>
              <a:pathLst>
                <a:path w="232329" h="55172">
                  <a:moveTo>
                    <a:pt x="0" y="0"/>
                  </a:moveTo>
                  <a:lnTo>
                    <a:pt x="232329" y="0"/>
                  </a:lnTo>
                  <a:lnTo>
                    <a:pt x="232329" y="55172"/>
                  </a:lnTo>
                  <a:lnTo>
                    <a:pt x="0" y="55172"/>
                  </a:lnTo>
                  <a:close/>
                </a:path>
              </a:pathLst>
            </a:custGeom>
            <a:solidFill>
              <a:srgbClr val="2254C5"/>
            </a:solidFill>
          </p:spPr>
        </p:sp>
        <p:sp>
          <p:nvSpPr>
            <p:cNvPr id="46" name="TextBox 46"/>
            <p:cNvSpPr txBox="1"/>
            <p:nvPr/>
          </p:nvSpPr>
          <p:spPr>
            <a:xfrm>
              <a:off x="0" y="-38100"/>
              <a:ext cx="232329" cy="93272"/>
            </a:xfrm>
            <a:prstGeom prst="rect">
              <a:avLst/>
            </a:prstGeom>
          </p:spPr>
          <p:txBody>
            <a:bodyPr lIns="50800" tIns="50800" rIns="50800" bIns="50800" rtlCol="0" anchor="ctr"/>
            <a:lstStyle/>
            <a:p>
              <a:pPr algn="ctr">
                <a:lnSpc>
                  <a:spcPts val="2199"/>
                </a:lnSpc>
              </a:pPr>
              <a:endParaRPr/>
            </a:p>
          </p:txBody>
        </p:sp>
      </p:grpSp>
      <p:grpSp>
        <p:nvGrpSpPr>
          <p:cNvPr id="47" name="Group 47"/>
          <p:cNvGrpSpPr/>
          <p:nvPr/>
        </p:nvGrpSpPr>
        <p:grpSpPr>
          <a:xfrm>
            <a:off x="739010" y="2606068"/>
            <a:ext cx="5522472" cy="1371340"/>
            <a:chOff x="0" y="0"/>
            <a:chExt cx="7363296" cy="1828453"/>
          </a:xfrm>
        </p:grpSpPr>
        <p:grpSp>
          <p:nvGrpSpPr>
            <p:cNvPr id="48" name="Group 48"/>
            <p:cNvGrpSpPr/>
            <p:nvPr/>
          </p:nvGrpSpPr>
          <p:grpSpPr>
            <a:xfrm>
              <a:off x="1145844" y="113635"/>
              <a:ext cx="6217452" cy="1601183"/>
              <a:chOff x="0" y="0"/>
              <a:chExt cx="1228139" cy="316283"/>
            </a:xfrm>
          </p:grpSpPr>
          <p:sp>
            <p:nvSpPr>
              <p:cNvPr id="49" name="Freeform 49"/>
              <p:cNvSpPr/>
              <p:nvPr/>
            </p:nvSpPr>
            <p:spPr>
              <a:xfrm>
                <a:off x="0" y="0"/>
                <a:ext cx="1228139" cy="316283"/>
              </a:xfrm>
              <a:custGeom>
                <a:avLst/>
                <a:gdLst/>
                <a:ahLst/>
                <a:cxnLst/>
                <a:rect l="l" t="t" r="r" b="b"/>
                <a:pathLst>
                  <a:path w="1228139" h="316283">
                    <a:moveTo>
                      <a:pt x="121199" y="0"/>
                    </a:moveTo>
                    <a:lnTo>
                      <a:pt x="1106940" y="0"/>
                    </a:lnTo>
                    <a:cubicBezTo>
                      <a:pt x="1173876" y="0"/>
                      <a:pt x="1228139" y="54262"/>
                      <a:pt x="1228139" y="121199"/>
                    </a:cubicBezTo>
                    <a:lnTo>
                      <a:pt x="1228139" y="195084"/>
                    </a:lnTo>
                    <a:cubicBezTo>
                      <a:pt x="1228139" y="227228"/>
                      <a:pt x="1215370" y="258056"/>
                      <a:pt x="1192640" y="280785"/>
                    </a:cubicBezTo>
                    <a:cubicBezTo>
                      <a:pt x="1169911" y="303514"/>
                      <a:pt x="1139084" y="316283"/>
                      <a:pt x="1106940" y="316283"/>
                    </a:cubicBezTo>
                    <a:lnTo>
                      <a:pt x="121199" y="316283"/>
                    </a:lnTo>
                    <a:cubicBezTo>
                      <a:pt x="54262" y="316283"/>
                      <a:pt x="0" y="262021"/>
                      <a:pt x="0" y="195084"/>
                    </a:cubicBezTo>
                    <a:lnTo>
                      <a:pt x="0" y="121199"/>
                    </a:lnTo>
                    <a:cubicBezTo>
                      <a:pt x="0" y="89055"/>
                      <a:pt x="12769" y="58227"/>
                      <a:pt x="35498" y="35498"/>
                    </a:cubicBezTo>
                    <a:cubicBezTo>
                      <a:pt x="58227" y="12769"/>
                      <a:pt x="89055" y="0"/>
                      <a:pt x="121199" y="0"/>
                    </a:cubicBezTo>
                    <a:close/>
                  </a:path>
                </a:pathLst>
              </a:custGeom>
              <a:solidFill>
                <a:srgbClr val="E1EDFC"/>
              </a:solidFill>
              <a:ln cap="rnd">
                <a:noFill/>
                <a:prstDash val="solid"/>
                <a:round/>
              </a:ln>
            </p:spPr>
          </p:sp>
          <p:sp>
            <p:nvSpPr>
              <p:cNvPr id="50" name="TextBox 50"/>
              <p:cNvSpPr txBox="1"/>
              <p:nvPr/>
            </p:nvSpPr>
            <p:spPr>
              <a:xfrm>
                <a:off x="0" y="-47625"/>
                <a:ext cx="1228139" cy="363908"/>
              </a:xfrm>
              <a:prstGeom prst="rect">
                <a:avLst/>
              </a:prstGeom>
            </p:spPr>
            <p:txBody>
              <a:bodyPr lIns="50800" tIns="50800" rIns="50800" bIns="50800" rtlCol="0" anchor="ctr"/>
              <a:lstStyle/>
              <a:p>
                <a:pPr algn="ctr">
                  <a:lnSpc>
                    <a:spcPts val="2800"/>
                  </a:lnSpc>
                </a:pPr>
                <a:endParaRPr/>
              </a:p>
            </p:txBody>
          </p:sp>
        </p:grpSp>
        <p:sp>
          <p:nvSpPr>
            <p:cNvPr id="51" name="TextBox 51"/>
            <p:cNvSpPr txBox="1"/>
            <p:nvPr/>
          </p:nvSpPr>
          <p:spPr>
            <a:xfrm>
              <a:off x="1828453" y="506048"/>
              <a:ext cx="4852235" cy="740156"/>
            </a:xfrm>
            <a:prstGeom prst="rect">
              <a:avLst/>
            </a:prstGeom>
          </p:spPr>
          <p:txBody>
            <a:bodyPr lIns="0" tIns="0" rIns="0" bIns="0" rtlCol="0" anchor="t">
              <a:spAutoFit/>
            </a:bodyPr>
            <a:lstStyle/>
            <a:p>
              <a:pPr algn="ctr">
                <a:lnSpc>
                  <a:spcPts val="4577"/>
                </a:lnSpc>
                <a:spcBef>
                  <a:spcPct val="0"/>
                </a:spcBef>
              </a:pPr>
              <a:r>
                <a:rPr lang="en-US" sz="3269" b="1">
                  <a:solidFill>
                    <a:srgbClr val="006CCD"/>
                  </a:solidFill>
                  <a:latin typeface="Raleway Bold"/>
                  <a:ea typeface="Raleway Bold"/>
                  <a:cs typeface="Raleway Bold"/>
                  <a:sym typeface="Raleway Bold"/>
                </a:rPr>
                <a:t>Tổng hợp dữ liệu </a:t>
              </a:r>
            </a:p>
          </p:txBody>
        </p:sp>
        <p:grpSp>
          <p:nvGrpSpPr>
            <p:cNvPr id="52" name="Group 52"/>
            <p:cNvGrpSpPr/>
            <p:nvPr/>
          </p:nvGrpSpPr>
          <p:grpSpPr>
            <a:xfrm>
              <a:off x="0" y="0"/>
              <a:ext cx="1828453" cy="1828453"/>
              <a:chOff x="0" y="0"/>
              <a:chExt cx="812800" cy="812800"/>
            </a:xfrm>
          </p:grpSpPr>
          <p:sp>
            <p:nvSpPr>
              <p:cNvPr id="53" name="Freeform 5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id="54" name="TextBox 54"/>
              <p:cNvSpPr txBox="1"/>
              <p:nvPr/>
            </p:nvSpPr>
            <p:spPr>
              <a:xfrm>
                <a:off x="76200" y="28575"/>
                <a:ext cx="660400" cy="708025"/>
              </a:xfrm>
              <a:prstGeom prst="rect">
                <a:avLst/>
              </a:prstGeom>
            </p:spPr>
            <p:txBody>
              <a:bodyPr lIns="42522" tIns="42522" rIns="42522" bIns="42522" rtlCol="0" anchor="ctr"/>
              <a:lstStyle/>
              <a:p>
                <a:pPr algn="ctr">
                  <a:lnSpc>
                    <a:spcPts val="2800"/>
                  </a:lnSpc>
                </a:pPr>
                <a:endParaRPr/>
              </a:p>
            </p:txBody>
          </p:sp>
        </p:grpSp>
        <p:sp>
          <p:nvSpPr>
            <p:cNvPr id="55" name="Freeform 55"/>
            <p:cNvSpPr/>
            <p:nvPr/>
          </p:nvSpPr>
          <p:spPr>
            <a:xfrm>
              <a:off x="619095" y="472996"/>
              <a:ext cx="590263" cy="882462"/>
            </a:xfrm>
            <a:custGeom>
              <a:avLst/>
              <a:gdLst/>
              <a:ahLst/>
              <a:cxnLst/>
              <a:rect l="l" t="t" r="r" b="b"/>
              <a:pathLst>
                <a:path w="590263" h="882462">
                  <a:moveTo>
                    <a:pt x="0" y="0"/>
                  </a:moveTo>
                  <a:lnTo>
                    <a:pt x="590263" y="0"/>
                  </a:lnTo>
                  <a:lnTo>
                    <a:pt x="590263" y="882462"/>
                  </a:lnTo>
                  <a:lnTo>
                    <a:pt x="0" y="8824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56" name="Freeform 56"/>
          <p:cNvSpPr/>
          <p:nvPr/>
        </p:nvSpPr>
        <p:spPr>
          <a:xfrm>
            <a:off x="11950668" y="3219898"/>
            <a:ext cx="4660820" cy="4800470"/>
          </a:xfrm>
          <a:custGeom>
            <a:avLst/>
            <a:gdLst/>
            <a:ahLst/>
            <a:cxnLst/>
            <a:rect l="l" t="t" r="r" b="b"/>
            <a:pathLst>
              <a:path w="4660820" h="4800470">
                <a:moveTo>
                  <a:pt x="0" y="0"/>
                </a:moveTo>
                <a:lnTo>
                  <a:pt x="4660820" y="0"/>
                </a:lnTo>
                <a:lnTo>
                  <a:pt x="4660820" y="4800470"/>
                </a:lnTo>
                <a:lnTo>
                  <a:pt x="0" y="48004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7" name="TextBox 57"/>
          <p:cNvSpPr txBox="1"/>
          <p:nvPr/>
        </p:nvSpPr>
        <p:spPr>
          <a:xfrm>
            <a:off x="17320644" y="275190"/>
            <a:ext cx="810517" cy="418641"/>
          </a:xfrm>
          <a:prstGeom prst="rect">
            <a:avLst/>
          </a:prstGeom>
        </p:spPr>
        <p:txBody>
          <a:bodyPr lIns="0" tIns="0" rIns="0" bIns="0" rtlCol="0" anchor="t">
            <a:spAutoFit/>
          </a:bodyPr>
          <a:lstStyle/>
          <a:p>
            <a:pPr algn="l">
              <a:lnSpc>
                <a:spcPts val="3004"/>
              </a:lnSpc>
            </a:pPr>
            <a:r>
              <a:rPr lang="en-US" sz="3375" b="1">
                <a:solidFill>
                  <a:srgbClr val="FFFFFF"/>
                </a:solidFill>
                <a:latin typeface="Montserrat Bold"/>
                <a:ea typeface="Montserrat Bold"/>
                <a:cs typeface="Montserrat Bold"/>
                <a:sym typeface="Montserrat Bold"/>
              </a:rPr>
              <a:t>37</a:t>
            </a:r>
          </a:p>
        </p:txBody>
      </p:sp>
      <p:sp>
        <p:nvSpPr>
          <p:cNvPr id="58" name="TextBox 58"/>
          <p:cNvSpPr txBox="1"/>
          <p:nvPr/>
        </p:nvSpPr>
        <p:spPr>
          <a:xfrm>
            <a:off x="6149162" y="258152"/>
            <a:ext cx="10462325" cy="2096262"/>
          </a:xfrm>
          <a:prstGeom prst="rect">
            <a:avLst/>
          </a:prstGeom>
        </p:spPr>
        <p:txBody>
          <a:bodyPr lIns="0" tIns="0" rIns="0" bIns="0" rtlCol="0" anchor="t">
            <a:spAutoFit/>
          </a:bodyPr>
          <a:lstStyle/>
          <a:p>
            <a:pPr algn="just">
              <a:lnSpc>
                <a:spcPts val="4158"/>
              </a:lnSpc>
              <a:spcBef>
                <a:spcPct val="0"/>
              </a:spcBef>
            </a:pPr>
            <a:r>
              <a:rPr lang="en-US" sz="2970">
                <a:solidFill>
                  <a:srgbClr val="006CCD"/>
                </a:solidFill>
                <a:latin typeface="Raleway"/>
                <a:ea typeface="Raleway"/>
                <a:cs typeface="Raleway"/>
                <a:sym typeface="Raleway"/>
              </a:rPr>
              <a:t>Xây dựng một hệ thống Data Warehouse để </a:t>
            </a:r>
            <a:r>
              <a:rPr lang="en-US" sz="2970" b="1">
                <a:solidFill>
                  <a:srgbClr val="006CCD"/>
                </a:solidFill>
                <a:latin typeface="Raleway Bold"/>
                <a:ea typeface="Raleway Bold"/>
                <a:cs typeface="Raleway Bold"/>
                <a:sym typeface="Raleway Bold"/>
              </a:rPr>
              <a:t>theo dõi doanh thu bán hàng</a:t>
            </a:r>
            <a:r>
              <a:rPr lang="en-US" sz="2970">
                <a:solidFill>
                  <a:srgbClr val="006CCD"/>
                </a:solidFill>
                <a:latin typeface="Raleway"/>
                <a:ea typeface="Raleway"/>
                <a:cs typeface="Raleway"/>
                <a:sym typeface="Raleway"/>
              </a:rPr>
              <a:t> đã giúp nhà quản lý có thể </a:t>
            </a:r>
            <a:r>
              <a:rPr lang="en-US" sz="2970" b="1">
                <a:solidFill>
                  <a:srgbClr val="006CCD"/>
                </a:solidFill>
                <a:latin typeface="Raleway Bold"/>
                <a:ea typeface="Raleway Bold"/>
                <a:cs typeface="Raleway Bold"/>
                <a:sym typeface="Raleway Bold"/>
              </a:rPr>
              <a:t>phân tích</a:t>
            </a:r>
            <a:r>
              <a:rPr lang="en-US" sz="2970">
                <a:solidFill>
                  <a:srgbClr val="006CCD"/>
                </a:solidFill>
                <a:latin typeface="Raleway"/>
                <a:ea typeface="Raleway"/>
                <a:cs typeface="Raleway"/>
                <a:sym typeface="Raleway"/>
              </a:rPr>
              <a:t>, đưa ra các </a:t>
            </a:r>
            <a:r>
              <a:rPr lang="en-US" sz="2970" b="1">
                <a:solidFill>
                  <a:srgbClr val="006CCD"/>
                </a:solidFill>
                <a:latin typeface="Raleway Bold"/>
                <a:ea typeface="Raleway Bold"/>
                <a:cs typeface="Raleway Bold"/>
                <a:sym typeface="Raleway Bold"/>
              </a:rPr>
              <a:t>quyết định</a:t>
            </a:r>
            <a:r>
              <a:rPr lang="en-US" sz="2970">
                <a:solidFill>
                  <a:srgbClr val="006CCD"/>
                </a:solidFill>
                <a:latin typeface="Raleway"/>
                <a:ea typeface="Raleway"/>
                <a:cs typeface="Raleway"/>
                <a:sym typeface="Raleway"/>
              </a:rPr>
              <a:t> và </a:t>
            </a:r>
            <a:r>
              <a:rPr lang="en-US" sz="2970" b="1">
                <a:solidFill>
                  <a:srgbClr val="006CCD"/>
                </a:solidFill>
                <a:latin typeface="Raleway Bold"/>
                <a:ea typeface="Raleway Bold"/>
                <a:cs typeface="Raleway Bold"/>
                <a:sym typeface="Raleway Bold"/>
              </a:rPr>
              <a:t>chiến lược</a:t>
            </a:r>
            <a:r>
              <a:rPr lang="en-US" sz="2970">
                <a:solidFill>
                  <a:srgbClr val="006CCD"/>
                </a:solidFill>
                <a:latin typeface="Raleway"/>
                <a:ea typeface="Raleway"/>
                <a:cs typeface="Raleway"/>
                <a:sym typeface="Raleway"/>
              </a:rPr>
              <a:t> chính xác giúp </a:t>
            </a:r>
            <a:r>
              <a:rPr lang="en-US" sz="2970" b="1">
                <a:solidFill>
                  <a:srgbClr val="006CCD"/>
                </a:solidFill>
                <a:latin typeface="Raleway Bold"/>
                <a:ea typeface="Raleway Bold"/>
                <a:cs typeface="Raleway Bold"/>
                <a:sym typeface="Raleway Bold"/>
              </a:rPr>
              <a:t>nâng cao hiệu quả hoạt động kinh doanh </a:t>
            </a:r>
          </a:p>
        </p:txBody>
      </p:sp>
      <p:sp>
        <p:nvSpPr>
          <p:cNvPr id="59" name="TextBox 59"/>
          <p:cNvSpPr txBox="1"/>
          <p:nvPr/>
        </p:nvSpPr>
        <p:spPr>
          <a:xfrm>
            <a:off x="1028700" y="534377"/>
            <a:ext cx="5093835" cy="828904"/>
          </a:xfrm>
          <a:prstGeom prst="rect">
            <a:avLst/>
          </a:prstGeom>
        </p:spPr>
        <p:txBody>
          <a:bodyPr lIns="0" tIns="0" rIns="0" bIns="0" rtlCol="0" anchor="t">
            <a:spAutoFit/>
          </a:bodyPr>
          <a:lstStyle/>
          <a:p>
            <a:pPr algn="l">
              <a:lnSpc>
                <a:spcPts val="6034"/>
              </a:lnSpc>
            </a:pPr>
            <a:r>
              <a:rPr lang="en-US" sz="6780" b="1">
                <a:solidFill>
                  <a:srgbClr val="3E67C8"/>
                </a:solidFill>
                <a:latin typeface="Montserrat Ultra-Bold"/>
                <a:ea typeface="Montserrat Ultra-Bold"/>
                <a:cs typeface="Montserrat Ultra-Bold"/>
                <a:sym typeface="Montserrat Ultra-Bold"/>
              </a:rPr>
              <a:t>KẾT LUẬN</a:t>
            </a:r>
          </a:p>
        </p:txBody>
      </p:sp>
      <p:sp>
        <p:nvSpPr>
          <p:cNvPr id="60" name="Freeform 60"/>
          <p:cNvSpPr/>
          <p:nvPr/>
        </p:nvSpPr>
        <p:spPr>
          <a:xfrm>
            <a:off x="14699066" y="9828505"/>
            <a:ext cx="3432095" cy="349450"/>
          </a:xfrm>
          <a:custGeom>
            <a:avLst/>
            <a:gdLst/>
            <a:ahLst/>
            <a:cxnLst/>
            <a:rect l="l" t="t" r="r" b="b"/>
            <a:pathLst>
              <a:path w="3432095" h="349450">
                <a:moveTo>
                  <a:pt x="0" y="0"/>
                </a:moveTo>
                <a:lnTo>
                  <a:pt x="3432094" y="0"/>
                </a:lnTo>
                <a:lnTo>
                  <a:pt x="3432094" y="349450"/>
                </a:lnTo>
                <a:lnTo>
                  <a:pt x="0" y="34945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1" name="TextBox 61"/>
          <p:cNvSpPr txBox="1"/>
          <p:nvPr/>
        </p:nvSpPr>
        <p:spPr>
          <a:xfrm>
            <a:off x="15605147" y="9825572"/>
            <a:ext cx="2120755" cy="307690"/>
          </a:xfrm>
          <a:prstGeom prst="rect">
            <a:avLst/>
          </a:prstGeom>
        </p:spPr>
        <p:txBody>
          <a:bodyPr lIns="0" tIns="0" rIns="0" bIns="0" rtlCol="0" anchor="t">
            <a:spAutoFit/>
          </a:bodyPr>
          <a:lstStyle/>
          <a:p>
            <a:pPr algn="l">
              <a:lnSpc>
                <a:spcPts val="2468"/>
              </a:lnSpc>
            </a:pPr>
            <a:r>
              <a:rPr lang="en-US" sz="1763" b="1">
                <a:solidFill>
                  <a:srgbClr val="FFFFFF"/>
                </a:solidFill>
                <a:latin typeface="Poppins Semi-Bold"/>
                <a:ea typeface="Poppins Semi-Bold"/>
                <a:cs typeface="Poppins Semi-Bold"/>
                <a:sym typeface="Poppins Semi-Bold"/>
              </a:rPr>
              <a:t>Thanh Tuyết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sp>
        <p:nvSpPr>
          <p:cNvPr id="3" name="Freeform 3"/>
          <p:cNvSpPr/>
          <p:nvPr/>
        </p:nvSpPr>
        <p:spPr>
          <a:xfrm>
            <a:off x="1823511" y="1301276"/>
            <a:ext cx="668743" cy="628619"/>
          </a:xfrm>
          <a:custGeom>
            <a:avLst/>
            <a:gdLst/>
            <a:ahLst/>
            <a:cxnLst/>
            <a:rect l="l" t="t" r="r" b="b"/>
            <a:pathLst>
              <a:path w="668743" h="628619">
                <a:moveTo>
                  <a:pt x="0" y="0"/>
                </a:moveTo>
                <a:lnTo>
                  <a:pt x="668743" y="0"/>
                </a:lnTo>
                <a:lnTo>
                  <a:pt x="668743" y="628619"/>
                </a:lnTo>
                <a:lnTo>
                  <a:pt x="0" y="6286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9360610" y="-1032624"/>
            <a:ext cx="1615585" cy="11319624"/>
            <a:chOff x="0" y="0"/>
            <a:chExt cx="225169" cy="1577648"/>
          </a:xfrm>
        </p:grpSpPr>
        <p:sp>
          <p:nvSpPr>
            <p:cNvPr id="5" name="Freeform 5"/>
            <p:cNvSpPr/>
            <p:nvPr/>
          </p:nvSpPr>
          <p:spPr>
            <a:xfrm>
              <a:off x="0" y="0"/>
              <a:ext cx="225169" cy="1577648"/>
            </a:xfrm>
            <a:custGeom>
              <a:avLst/>
              <a:gdLst/>
              <a:ahLst/>
              <a:cxnLst/>
              <a:rect l="l" t="t" r="r" b="b"/>
              <a:pathLst>
                <a:path w="225169" h="1577648">
                  <a:moveTo>
                    <a:pt x="0" y="0"/>
                  </a:moveTo>
                  <a:lnTo>
                    <a:pt x="225169" y="0"/>
                  </a:lnTo>
                  <a:lnTo>
                    <a:pt x="225169" y="1577648"/>
                  </a:lnTo>
                  <a:lnTo>
                    <a:pt x="0" y="1577648"/>
                  </a:lnTo>
                  <a:close/>
                </a:path>
              </a:pathLst>
            </a:custGeom>
            <a:solidFill>
              <a:srgbClr val="2254C5"/>
            </a:solidFill>
          </p:spPr>
        </p:sp>
        <p:sp>
          <p:nvSpPr>
            <p:cNvPr id="6" name="TextBox 6"/>
            <p:cNvSpPr txBox="1"/>
            <p:nvPr/>
          </p:nvSpPr>
          <p:spPr>
            <a:xfrm>
              <a:off x="0" y="-38100"/>
              <a:ext cx="225169" cy="1615748"/>
            </a:xfrm>
            <a:prstGeom prst="rect">
              <a:avLst/>
            </a:prstGeom>
          </p:spPr>
          <p:txBody>
            <a:bodyPr lIns="50800" tIns="50800" rIns="50800" bIns="50800" rtlCol="0" anchor="ctr"/>
            <a:lstStyle/>
            <a:p>
              <a:pPr algn="ctr">
                <a:lnSpc>
                  <a:spcPts val="2199"/>
                </a:lnSpc>
              </a:pPr>
              <a:endParaRPr/>
            </a:p>
          </p:txBody>
        </p:sp>
      </p:grpSp>
      <p:sp>
        <p:nvSpPr>
          <p:cNvPr id="7" name="TextBox 7"/>
          <p:cNvSpPr txBox="1"/>
          <p:nvPr/>
        </p:nvSpPr>
        <p:spPr>
          <a:xfrm>
            <a:off x="2710924" y="1410682"/>
            <a:ext cx="1675378" cy="374728"/>
          </a:xfrm>
          <a:prstGeom prst="rect">
            <a:avLst/>
          </a:prstGeom>
        </p:spPr>
        <p:txBody>
          <a:bodyPr lIns="0" tIns="0" rIns="0" bIns="0" rtlCol="0" anchor="t">
            <a:spAutoFit/>
          </a:bodyPr>
          <a:lstStyle/>
          <a:p>
            <a:pPr algn="l">
              <a:lnSpc>
                <a:spcPts val="2910"/>
              </a:lnSpc>
            </a:pPr>
            <a:r>
              <a:rPr lang="en-US" sz="2079" b="1">
                <a:solidFill>
                  <a:srgbClr val="3E67C8"/>
                </a:solidFill>
                <a:latin typeface="Poppins Semi-Bold"/>
                <a:ea typeface="Poppins Semi-Bold"/>
                <a:cs typeface="Poppins Semi-Bold"/>
                <a:sym typeface="Poppins Semi-Bold"/>
              </a:rPr>
              <a:t>NHÓM 5</a:t>
            </a:r>
          </a:p>
        </p:txBody>
      </p:sp>
      <p:sp>
        <p:nvSpPr>
          <p:cNvPr id="8" name="TextBox 8"/>
          <p:cNvSpPr txBox="1"/>
          <p:nvPr/>
        </p:nvSpPr>
        <p:spPr>
          <a:xfrm>
            <a:off x="1823511" y="5250859"/>
            <a:ext cx="4052594" cy="1364569"/>
          </a:xfrm>
          <a:prstGeom prst="rect">
            <a:avLst/>
          </a:prstGeom>
        </p:spPr>
        <p:txBody>
          <a:bodyPr lIns="0" tIns="0" rIns="0" bIns="0" rtlCol="0" anchor="t">
            <a:spAutoFit/>
          </a:bodyPr>
          <a:lstStyle/>
          <a:p>
            <a:pPr algn="l">
              <a:lnSpc>
                <a:spcPts val="9824"/>
              </a:lnSpc>
            </a:pPr>
            <a:r>
              <a:rPr lang="en-US" sz="11038" b="1">
                <a:solidFill>
                  <a:srgbClr val="3E67C8"/>
                </a:solidFill>
                <a:latin typeface="Montserrat Semi-Bold"/>
                <a:ea typeface="Montserrat Semi-Bold"/>
                <a:cs typeface="Montserrat Semi-Bold"/>
                <a:sym typeface="Montserrat Semi-Bold"/>
              </a:rPr>
              <a:t>You.</a:t>
            </a:r>
          </a:p>
        </p:txBody>
      </p:sp>
      <p:sp>
        <p:nvSpPr>
          <p:cNvPr id="9" name="TextBox 9"/>
          <p:cNvSpPr txBox="1"/>
          <p:nvPr/>
        </p:nvSpPr>
        <p:spPr>
          <a:xfrm>
            <a:off x="1823511" y="3985896"/>
            <a:ext cx="6173301" cy="1364569"/>
          </a:xfrm>
          <a:prstGeom prst="rect">
            <a:avLst/>
          </a:prstGeom>
        </p:spPr>
        <p:txBody>
          <a:bodyPr lIns="0" tIns="0" rIns="0" bIns="0" rtlCol="0" anchor="t">
            <a:spAutoFit/>
          </a:bodyPr>
          <a:lstStyle/>
          <a:p>
            <a:pPr algn="l">
              <a:lnSpc>
                <a:spcPts val="9824"/>
              </a:lnSpc>
            </a:pPr>
            <a:r>
              <a:rPr lang="en-US" sz="11038" b="1">
                <a:solidFill>
                  <a:srgbClr val="3E67C8"/>
                </a:solidFill>
                <a:latin typeface="Montserrat Ultra-Bold"/>
                <a:ea typeface="Montserrat Ultra-Bold"/>
                <a:cs typeface="Montserrat Ultra-Bold"/>
                <a:sym typeface="Montserrat Ultra-Bold"/>
              </a:rPr>
              <a:t>Thank</a:t>
            </a:r>
          </a:p>
        </p:txBody>
      </p:sp>
      <p:sp>
        <p:nvSpPr>
          <p:cNvPr id="10" name="TextBox 10"/>
          <p:cNvSpPr txBox="1"/>
          <p:nvPr/>
        </p:nvSpPr>
        <p:spPr>
          <a:xfrm>
            <a:off x="12070283" y="3277360"/>
            <a:ext cx="4057769" cy="3338068"/>
          </a:xfrm>
          <a:prstGeom prst="rect">
            <a:avLst/>
          </a:prstGeom>
        </p:spPr>
        <p:txBody>
          <a:bodyPr lIns="0" tIns="0" rIns="0" bIns="0" rtlCol="0" anchor="t">
            <a:spAutoFit/>
          </a:bodyPr>
          <a:lstStyle/>
          <a:p>
            <a:pPr algn="r">
              <a:lnSpc>
                <a:spcPts val="5347"/>
              </a:lnSpc>
            </a:pPr>
            <a:r>
              <a:rPr lang="en-US" sz="2859" b="1">
                <a:solidFill>
                  <a:srgbClr val="0053BC"/>
                </a:solidFill>
                <a:latin typeface="Raleway Bold"/>
                <a:ea typeface="Raleway Bold"/>
                <a:cs typeface="Raleway Bold"/>
                <a:sym typeface="Raleway Bold"/>
              </a:rPr>
              <a:t>Nguyễn Hoàng</a:t>
            </a:r>
          </a:p>
          <a:p>
            <a:pPr algn="r">
              <a:lnSpc>
                <a:spcPts val="5347"/>
              </a:lnSpc>
            </a:pPr>
            <a:r>
              <a:rPr lang="en-US" sz="2859" b="1">
                <a:solidFill>
                  <a:srgbClr val="0053BC"/>
                </a:solidFill>
                <a:latin typeface="Raleway Bold"/>
                <a:ea typeface="Raleway Bold"/>
                <a:cs typeface="Raleway Bold"/>
                <a:sym typeface="Raleway Bold"/>
              </a:rPr>
              <a:t>Phạm Thái Quỳnh Oanh</a:t>
            </a:r>
          </a:p>
          <a:p>
            <a:pPr algn="r">
              <a:lnSpc>
                <a:spcPts val="5347"/>
              </a:lnSpc>
            </a:pPr>
            <a:r>
              <a:rPr lang="en-US" sz="2859" b="1">
                <a:solidFill>
                  <a:srgbClr val="0053BC"/>
                </a:solidFill>
                <a:latin typeface="Raleway Bold"/>
                <a:ea typeface="Raleway Bold"/>
                <a:cs typeface="Raleway Bold"/>
                <a:sym typeface="Raleway Bold"/>
              </a:rPr>
              <a:t>Phạm Thị Hiền Thương</a:t>
            </a:r>
          </a:p>
          <a:p>
            <a:pPr algn="r">
              <a:lnSpc>
                <a:spcPts val="5347"/>
              </a:lnSpc>
            </a:pPr>
            <a:r>
              <a:rPr lang="en-US" sz="2859" b="1">
                <a:solidFill>
                  <a:srgbClr val="0053BC"/>
                </a:solidFill>
                <a:latin typeface="Raleway Bold"/>
                <a:ea typeface="Raleway Bold"/>
                <a:cs typeface="Raleway Bold"/>
                <a:sym typeface="Raleway Bold"/>
              </a:rPr>
              <a:t>Nguyễn Bích Thy</a:t>
            </a:r>
          </a:p>
          <a:p>
            <a:pPr algn="r">
              <a:lnSpc>
                <a:spcPts val="5347"/>
              </a:lnSpc>
            </a:pPr>
            <a:r>
              <a:rPr lang="en-US" sz="2859" b="1">
                <a:solidFill>
                  <a:srgbClr val="0053BC"/>
                </a:solidFill>
                <a:latin typeface="Raleway Bold"/>
                <a:ea typeface="Raleway Bold"/>
                <a:cs typeface="Raleway Bold"/>
                <a:sym typeface="Raleway Bold"/>
              </a:rPr>
              <a:t>La Thị Thanh Tuyết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275149" y="-514350"/>
            <a:ext cx="12907704" cy="11180513"/>
            <a:chOff x="0" y="0"/>
            <a:chExt cx="3399560" cy="2944662"/>
          </a:xfrm>
        </p:grpSpPr>
        <p:sp>
          <p:nvSpPr>
            <p:cNvPr id="4" name="Freeform 4"/>
            <p:cNvSpPr/>
            <p:nvPr/>
          </p:nvSpPr>
          <p:spPr>
            <a:xfrm>
              <a:off x="0" y="0"/>
              <a:ext cx="3399560" cy="2944662"/>
            </a:xfrm>
            <a:custGeom>
              <a:avLst/>
              <a:gdLst/>
              <a:ahLst/>
              <a:cxnLst/>
              <a:rect l="l" t="t" r="r" b="b"/>
              <a:pathLst>
                <a:path w="3399560" h="2944662">
                  <a:moveTo>
                    <a:pt x="0" y="0"/>
                  </a:moveTo>
                  <a:lnTo>
                    <a:pt x="3399560" y="0"/>
                  </a:lnTo>
                  <a:lnTo>
                    <a:pt x="3399560" y="2944662"/>
                  </a:lnTo>
                  <a:lnTo>
                    <a:pt x="0" y="2944662"/>
                  </a:lnTo>
                  <a:close/>
                </a:path>
              </a:pathLst>
            </a:custGeom>
            <a:solidFill>
              <a:srgbClr val="006CCD"/>
            </a:solidFill>
          </p:spPr>
        </p:sp>
        <p:sp>
          <p:nvSpPr>
            <p:cNvPr id="5" name="TextBox 5"/>
            <p:cNvSpPr txBox="1"/>
            <p:nvPr/>
          </p:nvSpPr>
          <p:spPr>
            <a:xfrm>
              <a:off x="0" y="-38100"/>
              <a:ext cx="3399560" cy="2982762"/>
            </a:xfrm>
            <a:prstGeom prst="rect">
              <a:avLst/>
            </a:prstGeom>
          </p:spPr>
          <p:txBody>
            <a:bodyPr lIns="50800" tIns="50800" rIns="50800" bIns="50800" rtlCol="0" anchor="ctr"/>
            <a:lstStyle/>
            <a:p>
              <a:pPr algn="ctr">
                <a:lnSpc>
                  <a:spcPts val="2199"/>
                </a:lnSpc>
              </a:pPr>
              <a:endParaRPr/>
            </a:p>
          </p:txBody>
        </p:sp>
      </p:grpSp>
      <p:grpSp>
        <p:nvGrpSpPr>
          <p:cNvPr id="6" name="Group 6"/>
          <p:cNvGrpSpPr/>
          <p:nvPr/>
        </p:nvGrpSpPr>
        <p:grpSpPr>
          <a:xfrm>
            <a:off x="1659894" y="6889315"/>
            <a:ext cx="1349601" cy="302978"/>
            <a:chOff x="0" y="0"/>
            <a:chExt cx="355451" cy="79797"/>
          </a:xfrm>
        </p:grpSpPr>
        <p:sp>
          <p:nvSpPr>
            <p:cNvPr id="7" name="Freeform 7"/>
            <p:cNvSpPr/>
            <p:nvPr/>
          </p:nvSpPr>
          <p:spPr>
            <a:xfrm>
              <a:off x="0" y="0"/>
              <a:ext cx="355451" cy="79797"/>
            </a:xfrm>
            <a:custGeom>
              <a:avLst/>
              <a:gdLst/>
              <a:ahLst/>
              <a:cxnLst/>
              <a:rect l="l" t="t" r="r" b="b"/>
              <a:pathLst>
                <a:path w="355451" h="79797">
                  <a:moveTo>
                    <a:pt x="0" y="0"/>
                  </a:moveTo>
                  <a:lnTo>
                    <a:pt x="355451" y="0"/>
                  </a:lnTo>
                  <a:lnTo>
                    <a:pt x="355451" y="79797"/>
                  </a:lnTo>
                  <a:lnTo>
                    <a:pt x="0" y="79797"/>
                  </a:lnTo>
                  <a:close/>
                </a:path>
              </a:pathLst>
            </a:custGeom>
            <a:solidFill>
              <a:srgbClr val="FFFFFF"/>
            </a:solidFill>
          </p:spPr>
        </p:sp>
        <p:sp>
          <p:nvSpPr>
            <p:cNvPr id="8" name="TextBox 8"/>
            <p:cNvSpPr txBox="1"/>
            <p:nvPr/>
          </p:nvSpPr>
          <p:spPr>
            <a:xfrm>
              <a:off x="0" y="-38100"/>
              <a:ext cx="355451" cy="117897"/>
            </a:xfrm>
            <a:prstGeom prst="rect">
              <a:avLst/>
            </a:prstGeom>
          </p:spPr>
          <p:txBody>
            <a:bodyPr lIns="50800" tIns="50800" rIns="50800" bIns="50800" rtlCol="0" anchor="ctr"/>
            <a:lstStyle/>
            <a:p>
              <a:pPr algn="ctr">
                <a:lnSpc>
                  <a:spcPts val="2199"/>
                </a:lnSpc>
              </a:pPr>
              <a:endParaRPr/>
            </a:p>
          </p:txBody>
        </p:sp>
      </p:grpSp>
      <p:sp>
        <p:nvSpPr>
          <p:cNvPr id="9" name="TextBox 9"/>
          <p:cNvSpPr txBox="1"/>
          <p:nvPr/>
        </p:nvSpPr>
        <p:spPr>
          <a:xfrm>
            <a:off x="1512697" y="2906507"/>
            <a:ext cx="8644544" cy="3756466"/>
          </a:xfrm>
          <a:prstGeom prst="rect">
            <a:avLst/>
          </a:prstGeom>
        </p:spPr>
        <p:txBody>
          <a:bodyPr lIns="0" tIns="0" rIns="0" bIns="0" rtlCol="0" anchor="t">
            <a:spAutoFit/>
          </a:bodyPr>
          <a:lstStyle/>
          <a:p>
            <a:pPr algn="l">
              <a:lnSpc>
                <a:spcPts val="15025"/>
              </a:lnSpc>
            </a:pPr>
            <a:r>
              <a:rPr lang="en-US" sz="10732" b="1">
                <a:solidFill>
                  <a:srgbClr val="FFFFFF"/>
                </a:solidFill>
                <a:latin typeface="Montserrat Bold"/>
                <a:ea typeface="Montserrat Bold"/>
                <a:cs typeface="Montserrat Bold"/>
                <a:sym typeface="Montserrat Bold"/>
              </a:rPr>
              <a:t>GIẢI THÍCH DỮ LIỆU </a:t>
            </a:r>
          </a:p>
        </p:txBody>
      </p:sp>
      <p:grpSp>
        <p:nvGrpSpPr>
          <p:cNvPr id="10" name="Group 10"/>
          <p:cNvGrpSpPr/>
          <p:nvPr/>
        </p:nvGrpSpPr>
        <p:grpSpPr>
          <a:xfrm>
            <a:off x="12450356" y="7192293"/>
            <a:ext cx="8772604" cy="4397760"/>
            <a:chOff x="0" y="0"/>
            <a:chExt cx="417592" cy="209341"/>
          </a:xfrm>
        </p:grpSpPr>
        <p:sp>
          <p:nvSpPr>
            <p:cNvPr id="11" name="Freeform 11"/>
            <p:cNvSpPr/>
            <p:nvPr/>
          </p:nvSpPr>
          <p:spPr>
            <a:xfrm>
              <a:off x="0" y="0"/>
              <a:ext cx="417592" cy="209341"/>
            </a:xfrm>
            <a:custGeom>
              <a:avLst/>
              <a:gdLst/>
              <a:ahLst/>
              <a:cxnLst/>
              <a:rect l="l" t="t" r="r" b="b"/>
              <a:pathLst>
                <a:path w="417592" h="209341">
                  <a:moveTo>
                    <a:pt x="214392" y="0"/>
                  </a:moveTo>
                  <a:lnTo>
                    <a:pt x="0" y="0"/>
                  </a:lnTo>
                  <a:lnTo>
                    <a:pt x="203200" y="209341"/>
                  </a:lnTo>
                  <a:lnTo>
                    <a:pt x="417592" y="209341"/>
                  </a:lnTo>
                  <a:lnTo>
                    <a:pt x="214392" y="0"/>
                  </a:lnTo>
                  <a:close/>
                </a:path>
              </a:pathLst>
            </a:custGeom>
            <a:gradFill rotWithShape="1">
              <a:gsLst>
                <a:gs pos="0">
                  <a:srgbClr val="006CCD">
                    <a:alpha val="0"/>
                  </a:srgbClr>
                </a:gs>
                <a:gs pos="100000">
                  <a:srgbClr val="2376D4">
                    <a:alpha val="100000"/>
                  </a:srgbClr>
                </a:gs>
              </a:gsLst>
              <a:lin ang="0"/>
            </a:gradFill>
          </p:spPr>
        </p:sp>
        <p:sp>
          <p:nvSpPr>
            <p:cNvPr id="12" name="TextBox 12"/>
            <p:cNvSpPr txBox="1"/>
            <p:nvPr/>
          </p:nvSpPr>
          <p:spPr>
            <a:xfrm>
              <a:off x="101600" y="-38100"/>
              <a:ext cx="214392" cy="247441"/>
            </a:xfrm>
            <a:prstGeom prst="rect">
              <a:avLst/>
            </a:prstGeom>
          </p:spPr>
          <p:txBody>
            <a:bodyPr lIns="50800" tIns="50800" rIns="50800" bIns="50800" rtlCol="0" anchor="ctr"/>
            <a:lstStyle/>
            <a:p>
              <a:pPr algn="ctr">
                <a:lnSpc>
                  <a:spcPts val="2199"/>
                </a:lnSpc>
              </a:pPr>
              <a:endParaRPr/>
            </a:p>
          </p:txBody>
        </p:sp>
      </p:grpSp>
      <p:grpSp>
        <p:nvGrpSpPr>
          <p:cNvPr id="13" name="Group 13"/>
          <p:cNvGrpSpPr/>
          <p:nvPr/>
        </p:nvGrpSpPr>
        <p:grpSpPr>
          <a:xfrm>
            <a:off x="17163804" y="0"/>
            <a:ext cx="1124196" cy="873772"/>
            <a:chOff x="0" y="0"/>
            <a:chExt cx="156682" cy="121780"/>
          </a:xfrm>
        </p:grpSpPr>
        <p:sp>
          <p:nvSpPr>
            <p:cNvPr id="14" name="Freeform 14"/>
            <p:cNvSpPr/>
            <p:nvPr/>
          </p:nvSpPr>
          <p:spPr>
            <a:xfrm>
              <a:off x="0" y="0"/>
              <a:ext cx="156682" cy="121780"/>
            </a:xfrm>
            <a:custGeom>
              <a:avLst/>
              <a:gdLst/>
              <a:ahLst/>
              <a:cxnLst/>
              <a:rect l="l" t="t" r="r" b="b"/>
              <a:pathLst>
                <a:path w="156682" h="121780">
                  <a:moveTo>
                    <a:pt x="0" y="0"/>
                  </a:moveTo>
                  <a:lnTo>
                    <a:pt x="156682" y="0"/>
                  </a:lnTo>
                  <a:lnTo>
                    <a:pt x="156682" y="121780"/>
                  </a:lnTo>
                  <a:lnTo>
                    <a:pt x="0" y="121780"/>
                  </a:lnTo>
                  <a:close/>
                </a:path>
              </a:pathLst>
            </a:custGeom>
            <a:solidFill>
              <a:srgbClr val="2254C5"/>
            </a:solidFill>
          </p:spPr>
        </p:sp>
        <p:sp>
          <p:nvSpPr>
            <p:cNvPr id="15" name="TextBox 15"/>
            <p:cNvSpPr txBox="1"/>
            <p:nvPr/>
          </p:nvSpPr>
          <p:spPr>
            <a:xfrm>
              <a:off x="0" y="-38100"/>
              <a:ext cx="156682" cy="159880"/>
            </a:xfrm>
            <a:prstGeom prst="rect">
              <a:avLst/>
            </a:prstGeom>
          </p:spPr>
          <p:txBody>
            <a:bodyPr lIns="50800" tIns="50800" rIns="50800" bIns="50800" rtlCol="0" anchor="ctr"/>
            <a:lstStyle/>
            <a:p>
              <a:pPr algn="ctr">
                <a:lnSpc>
                  <a:spcPts val="2199"/>
                </a:lnSpc>
              </a:pPr>
              <a:endParaRPr/>
            </a:p>
          </p:txBody>
        </p:sp>
      </p:grpSp>
      <p:sp>
        <p:nvSpPr>
          <p:cNvPr id="16" name="TextBox 16"/>
          <p:cNvSpPr txBox="1"/>
          <p:nvPr/>
        </p:nvSpPr>
        <p:spPr>
          <a:xfrm>
            <a:off x="17320644" y="275190"/>
            <a:ext cx="810517" cy="418641"/>
          </a:xfrm>
          <a:prstGeom prst="rect">
            <a:avLst/>
          </a:prstGeom>
        </p:spPr>
        <p:txBody>
          <a:bodyPr lIns="0" tIns="0" rIns="0" bIns="0" rtlCol="0" anchor="t">
            <a:spAutoFit/>
          </a:bodyPr>
          <a:lstStyle/>
          <a:p>
            <a:pPr algn="l">
              <a:lnSpc>
                <a:spcPts val="3004"/>
              </a:lnSpc>
            </a:pPr>
            <a:r>
              <a:rPr lang="en-US" sz="3375" b="1">
                <a:solidFill>
                  <a:srgbClr val="FFFFFF"/>
                </a:solidFill>
                <a:latin typeface="Montserrat Bold"/>
                <a:ea typeface="Montserrat Bold"/>
                <a:cs typeface="Montserrat Bold"/>
                <a:sym typeface="Montserrat Bold"/>
              </a:rPr>
              <a:t>03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17163804" y="0"/>
            <a:ext cx="1124196" cy="873772"/>
            <a:chOff x="0" y="0"/>
            <a:chExt cx="156682" cy="121780"/>
          </a:xfrm>
        </p:grpSpPr>
        <p:sp>
          <p:nvSpPr>
            <p:cNvPr id="4" name="Freeform 4"/>
            <p:cNvSpPr/>
            <p:nvPr/>
          </p:nvSpPr>
          <p:spPr>
            <a:xfrm>
              <a:off x="0" y="0"/>
              <a:ext cx="156682" cy="121780"/>
            </a:xfrm>
            <a:custGeom>
              <a:avLst/>
              <a:gdLst/>
              <a:ahLst/>
              <a:cxnLst/>
              <a:rect l="l" t="t" r="r" b="b"/>
              <a:pathLst>
                <a:path w="156682" h="121780">
                  <a:moveTo>
                    <a:pt x="0" y="0"/>
                  </a:moveTo>
                  <a:lnTo>
                    <a:pt x="156682" y="0"/>
                  </a:lnTo>
                  <a:lnTo>
                    <a:pt x="156682" y="121780"/>
                  </a:lnTo>
                  <a:lnTo>
                    <a:pt x="0" y="121780"/>
                  </a:lnTo>
                  <a:close/>
                </a:path>
              </a:pathLst>
            </a:custGeom>
            <a:solidFill>
              <a:srgbClr val="2254C5"/>
            </a:solidFill>
          </p:spPr>
        </p:sp>
        <p:sp>
          <p:nvSpPr>
            <p:cNvPr id="5" name="TextBox 5"/>
            <p:cNvSpPr txBox="1"/>
            <p:nvPr/>
          </p:nvSpPr>
          <p:spPr>
            <a:xfrm>
              <a:off x="0" y="-38100"/>
              <a:ext cx="156682" cy="159880"/>
            </a:xfrm>
            <a:prstGeom prst="rect">
              <a:avLst/>
            </a:prstGeom>
          </p:spPr>
          <p:txBody>
            <a:bodyPr lIns="50800" tIns="50800" rIns="50800" bIns="50800" rtlCol="0" anchor="ctr"/>
            <a:lstStyle/>
            <a:p>
              <a:pPr algn="ctr">
                <a:lnSpc>
                  <a:spcPts val="2199"/>
                </a:lnSpc>
              </a:pPr>
              <a:endParaRPr/>
            </a:p>
          </p:txBody>
        </p:sp>
      </p:grpSp>
      <p:grpSp>
        <p:nvGrpSpPr>
          <p:cNvPr id="6" name="Group 6"/>
          <p:cNvGrpSpPr/>
          <p:nvPr/>
        </p:nvGrpSpPr>
        <p:grpSpPr>
          <a:xfrm>
            <a:off x="1028700" y="1363281"/>
            <a:ext cx="882124" cy="209483"/>
            <a:chOff x="0" y="0"/>
            <a:chExt cx="232329" cy="55172"/>
          </a:xfrm>
        </p:grpSpPr>
        <p:sp>
          <p:nvSpPr>
            <p:cNvPr id="7" name="Freeform 7"/>
            <p:cNvSpPr/>
            <p:nvPr/>
          </p:nvSpPr>
          <p:spPr>
            <a:xfrm>
              <a:off x="0" y="0"/>
              <a:ext cx="232329" cy="55172"/>
            </a:xfrm>
            <a:custGeom>
              <a:avLst/>
              <a:gdLst/>
              <a:ahLst/>
              <a:cxnLst/>
              <a:rect l="l" t="t" r="r" b="b"/>
              <a:pathLst>
                <a:path w="232329" h="55172">
                  <a:moveTo>
                    <a:pt x="0" y="0"/>
                  </a:moveTo>
                  <a:lnTo>
                    <a:pt x="232329" y="0"/>
                  </a:lnTo>
                  <a:lnTo>
                    <a:pt x="232329" y="55172"/>
                  </a:lnTo>
                  <a:lnTo>
                    <a:pt x="0" y="55172"/>
                  </a:lnTo>
                  <a:close/>
                </a:path>
              </a:pathLst>
            </a:custGeom>
            <a:solidFill>
              <a:srgbClr val="2254C5"/>
            </a:solidFill>
          </p:spPr>
        </p:sp>
        <p:sp>
          <p:nvSpPr>
            <p:cNvPr id="8" name="TextBox 8"/>
            <p:cNvSpPr txBox="1"/>
            <p:nvPr/>
          </p:nvSpPr>
          <p:spPr>
            <a:xfrm>
              <a:off x="0" y="-38100"/>
              <a:ext cx="232329" cy="93272"/>
            </a:xfrm>
            <a:prstGeom prst="rect">
              <a:avLst/>
            </a:prstGeom>
          </p:spPr>
          <p:txBody>
            <a:bodyPr lIns="50800" tIns="50800" rIns="50800" bIns="50800" rtlCol="0" anchor="ctr"/>
            <a:lstStyle/>
            <a:p>
              <a:pPr algn="ctr">
                <a:lnSpc>
                  <a:spcPts val="2199"/>
                </a:lnSpc>
              </a:pPr>
              <a:endParaRPr/>
            </a:p>
          </p:txBody>
        </p:sp>
      </p:grpSp>
      <p:sp>
        <p:nvSpPr>
          <p:cNvPr id="9" name="Freeform 9"/>
          <p:cNvSpPr/>
          <p:nvPr/>
        </p:nvSpPr>
        <p:spPr>
          <a:xfrm>
            <a:off x="459491" y="3583309"/>
            <a:ext cx="9928011" cy="4839905"/>
          </a:xfrm>
          <a:custGeom>
            <a:avLst/>
            <a:gdLst/>
            <a:ahLst/>
            <a:cxnLst/>
            <a:rect l="l" t="t" r="r" b="b"/>
            <a:pathLst>
              <a:path w="9928011" h="4839905">
                <a:moveTo>
                  <a:pt x="0" y="0"/>
                </a:moveTo>
                <a:lnTo>
                  <a:pt x="9928011" y="0"/>
                </a:lnTo>
                <a:lnTo>
                  <a:pt x="9928011" y="4839905"/>
                </a:lnTo>
                <a:lnTo>
                  <a:pt x="0" y="4839905"/>
                </a:lnTo>
                <a:lnTo>
                  <a:pt x="0" y="0"/>
                </a:lnTo>
                <a:close/>
              </a:path>
            </a:pathLst>
          </a:custGeom>
          <a:blipFill>
            <a:blip r:embed="rId3"/>
            <a:stretch>
              <a:fillRect/>
            </a:stretch>
          </a:blipFill>
          <a:ln w="38100" cap="sq">
            <a:solidFill>
              <a:srgbClr val="00569E"/>
            </a:solidFill>
            <a:prstDash val="solid"/>
            <a:miter/>
          </a:ln>
        </p:spPr>
      </p:sp>
      <p:sp>
        <p:nvSpPr>
          <p:cNvPr id="10" name="TextBox 10"/>
          <p:cNvSpPr txBox="1"/>
          <p:nvPr/>
        </p:nvSpPr>
        <p:spPr>
          <a:xfrm>
            <a:off x="17320644" y="275190"/>
            <a:ext cx="810517" cy="418641"/>
          </a:xfrm>
          <a:prstGeom prst="rect">
            <a:avLst/>
          </a:prstGeom>
        </p:spPr>
        <p:txBody>
          <a:bodyPr lIns="0" tIns="0" rIns="0" bIns="0" rtlCol="0" anchor="t">
            <a:spAutoFit/>
          </a:bodyPr>
          <a:lstStyle/>
          <a:p>
            <a:pPr algn="l">
              <a:lnSpc>
                <a:spcPts val="3004"/>
              </a:lnSpc>
            </a:pPr>
            <a:r>
              <a:rPr lang="en-US" sz="3375" b="1">
                <a:solidFill>
                  <a:srgbClr val="FFFFFF"/>
                </a:solidFill>
                <a:latin typeface="Montserrat Bold"/>
                <a:ea typeface="Montserrat Bold"/>
                <a:cs typeface="Montserrat Bold"/>
                <a:sym typeface="Montserrat Bold"/>
              </a:rPr>
              <a:t>04</a:t>
            </a:r>
          </a:p>
        </p:txBody>
      </p:sp>
      <p:sp>
        <p:nvSpPr>
          <p:cNvPr id="11" name="TextBox 11"/>
          <p:cNvSpPr txBox="1"/>
          <p:nvPr/>
        </p:nvSpPr>
        <p:spPr>
          <a:xfrm>
            <a:off x="1028700" y="534377"/>
            <a:ext cx="9358802" cy="828904"/>
          </a:xfrm>
          <a:prstGeom prst="rect">
            <a:avLst/>
          </a:prstGeom>
        </p:spPr>
        <p:txBody>
          <a:bodyPr lIns="0" tIns="0" rIns="0" bIns="0" rtlCol="0" anchor="t">
            <a:spAutoFit/>
          </a:bodyPr>
          <a:lstStyle/>
          <a:p>
            <a:pPr algn="l">
              <a:lnSpc>
                <a:spcPts val="6034"/>
              </a:lnSpc>
            </a:pPr>
            <a:r>
              <a:rPr lang="en-US" sz="6780" b="1">
                <a:solidFill>
                  <a:srgbClr val="3E67C8"/>
                </a:solidFill>
                <a:latin typeface="Montserrat Ultra-Bold"/>
                <a:ea typeface="Montserrat Ultra-Bold"/>
                <a:cs typeface="Montserrat Ultra-Bold"/>
                <a:sym typeface="Montserrat Ultra-Bold"/>
              </a:rPr>
              <a:t>GIẢI THÍCH DỮ LIỆU</a:t>
            </a:r>
          </a:p>
        </p:txBody>
      </p:sp>
      <p:sp>
        <p:nvSpPr>
          <p:cNvPr id="12" name="TextBox 12"/>
          <p:cNvSpPr txBox="1"/>
          <p:nvPr/>
        </p:nvSpPr>
        <p:spPr>
          <a:xfrm>
            <a:off x="5495682" y="2004458"/>
            <a:ext cx="7296636" cy="721995"/>
          </a:xfrm>
          <a:prstGeom prst="rect">
            <a:avLst/>
          </a:prstGeom>
        </p:spPr>
        <p:txBody>
          <a:bodyPr lIns="0" tIns="0" rIns="0" bIns="0" rtlCol="0" anchor="t">
            <a:spAutoFit/>
          </a:bodyPr>
          <a:lstStyle/>
          <a:p>
            <a:pPr algn="ctr">
              <a:lnSpc>
                <a:spcPts val="5880"/>
              </a:lnSpc>
              <a:spcBef>
                <a:spcPct val="0"/>
              </a:spcBef>
            </a:pPr>
            <a:r>
              <a:rPr lang="en-US" sz="4200" b="1">
                <a:solidFill>
                  <a:srgbClr val="006CCD"/>
                </a:solidFill>
                <a:latin typeface="Raleway Bold"/>
                <a:ea typeface="Raleway Bold"/>
                <a:cs typeface="Raleway Bold"/>
                <a:sym typeface="Raleway Bold"/>
              </a:rPr>
              <a:t>TỔNG QUAN VỀ BỘ DỮ LIỆU</a:t>
            </a:r>
          </a:p>
        </p:txBody>
      </p:sp>
      <p:sp>
        <p:nvSpPr>
          <p:cNvPr id="13" name="TextBox 13"/>
          <p:cNvSpPr txBox="1"/>
          <p:nvPr/>
        </p:nvSpPr>
        <p:spPr>
          <a:xfrm>
            <a:off x="10523293" y="5234395"/>
            <a:ext cx="7607868" cy="1109345"/>
          </a:xfrm>
          <a:prstGeom prst="rect">
            <a:avLst/>
          </a:prstGeom>
        </p:spPr>
        <p:txBody>
          <a:bodyPr lIns="0" tIns="0" rIns="0" bIns="0" rtlCol="0" anchor="t">
            <a:spAutoFit/>
          </a:bodyPr>
          <a:lstStyle/>
          <a:p>
            <a:pPr algn="ctr">
              <a:lnSpc>
                <a:spcPts val="4480"/>
              </a:lnSpc>
            </a:pPr>
            <a:r>
              <a:rPr lang="en-US" sz="3200">
                <a:solidFill>
                  <a:srgbClr val="006CCD"/>
                </a:solidFill>
                <a:latin typeface="Raleway"/>
                <a:ea typeface="Raleway"/>
                <a:cs typeface="Raleway"/>
                <a:sym typeface="Raleway"/>
              </a:rPr>
              <a:t>Tên bộ dữ liệu: </a:t>
            </a:r>
            <a:r>
              <a:rPr lang="en-US" sz="3200" b="1">
                <a:solidFill>
                  <a:srgbClr val="006CCD"/>
                </a:solidFill>
                <a:latin typeface="Raleway Bold"/>
                <a:ea typeface="Raleway Bold"/>
                <a:cs typeface="Raleway Bold"/>
                <a:sym typeface="Raleway Bold"/>
              </a:rPr>
              <a:t>Vending Machine Sales</a:t>
            </a:r>
          </a:p>
          <a:p>
            <a:pPr algn="ctr">
              <a:lnSpc>
                <a:spcPts val="4480"/>
              </a:lnSpc>
              <a:spcBef>
                <a:spcPct val="0"/>
              </a:spcBef>
            </a:pPr>
            <a:r>
              <a:rPr lang="en-US" sz="3200" b="1">
                <a:solidFill>
                  <a:srgbClr val="006CCD"/>
                </a:solidFill>
                <a:latin typeface="Raleway Bold"/>
                <a:ea typeface="Raleway Bold"/>
                <a:cs typeface="Raleway Bold"/>
                <a:sym typeface="Raleway Bold"/>
              </a:rPr>
              <a:t>13 cột</a:t>
            </a:r>
            <a:r>
              <a:rPr lang="en-US" sz="3200">
                <a:solidFill>
                  <a:srgbClr val="006CCD"/>
                </a:solidFill>
                <a:latin typeface="Raleway"/>
                <a:ea typeface="Raleway"/>
                <a:cs typeface="Raleway"/>
                <a:sym typeface="Raleway"/>
              </a:rPr>
              <a:t> và </a:t>
            </a:r>
            <a:r>
              <a:rPr lang="en-US" sz="3200" b="1">
                <a:solidFill>
                  <a:srgbClr val="006CCD"/>
                </a:solidFill>
                <a:latin typeface="Raleway Bold"/>
                <a:ea typeface="Raleway Bold"/>
                <a:cs typeface="Raleway Bold"/>
                <a:sym typeface="Raleway Bold"/>
              </a:rPr>
              <a:t>9617 dòng</a:t>
            </a:r>
            <a:r>
              <a:rPr lang="en-US" sz="3200">
                <a:solidFill>
                  <a:srgbClr val="006CCD"/>
                </a:solidFill>
                <a:latin typeface="Raleway"/>
                <a:ea typeface="Raleway"/>
                <a:cs typeface="Raleway"/>
                <a:sym typeface="Raleway"/>
              </a:rPr>
              <a:t> dữ liệu</a:t>
            </a:r>
          </a:p>
        </p:txBody>
      </p:sp>
      <p:sp>
        <p:nvSpPr>
          <p:cNvPr id="14" name="Freeform 14"/>
          <p:cNvSpPr/>
          <p:nvPr/>
        </p:nvSpPr>
        <p:spPr>
          <a:xfrm>
            <a:off x="14699066" y="9745423"/>
            <a:ext cx="3432095" cy="349450"/>
          </a:xfrm>
          <a:custGeom>
            <a:avLst/>
            <a:gdLst/>
            <a:ahLst/>
            <a:cxnLst/>
            <a:rect l="l" t="t" r="r" b="b"/>
            <a:pathLst>
              <a:path w="3432095" h="349450">
                <a:moveTo>
                  <a:pt x="0" y="0"/>
                </a:moveTo>
                <a:lnTo>
                  <a:pt x="3432094" y="0"/>
                </a:lnTo>
                <a:lnTo>
                  <a:pt x="3432094" y="349450"/>
                </a:lnTo>
                <a:lnTo>
                  <a:pt x="0" y="3494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TextBox 15"/>
          <p:cNvSpPr txBox="1"/>
          <p:nvPr/>
        </p:nvSpPr>
        <p:spPr>
          <a:xfrm>
            <a:off x="15605147" y="9742490"/>
            <a:ext cx="2120755" cy="307690"/>
          </a:xfrm>
          <a:prstGeom prst="rect">
            <a:avLst/>
          </a:prstGeom>
        </p:spPr>
        <p:txBody>
          <a:bodyPr lIns="0" tIns="0" rIns="0" bIns="0" rtlCol="0" anchor="t">
            <a:spAutoFit/>
          </a:bodyPr>
          <a:lstStyle/>
          <a:p>
            <a:pPr algn="l">
              <a:lnSpc>
                <a:spcPts val="2468"/>
              </a:lnSpc>
            </a:pPr>
            <a:r>
              <a:rPr lang="en-US" sz="1763" b="1">
                <a:solidFill>
                  <a:srgbClr val="FFFFFF"/>
                </a:solidFill>
                <a:latin typeface="Poppins Semi-Bold"/>
                <a:ea typeface="Poppins Semi-Bold"/>
                <a:cs typeface="Poppins Semi-Bold"/>
                <a:sym typeface="Poppins Semi-Bold"/>
              </a:rPr>
              <a:t>Thanh Tuyết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17163804" y="0"/>
            <a:ext cx="1124196" cy="873772"/>
            <a:chOff x="0" y="0"/>
            <a:chExt cx="156682" cy="121780"/>
          </a:xfrm>
        </p:grpSpPr>
        <p:sp>
          <p:nvSpPr>
            <p:cNvPr id="4" name="Freeform 4"/>
            <p:cNvSpPr/>
            <p:nvPr/>
          </p:nvSpPr>
          <p:spPr>
            <a:xfrm>
              <a:off x="0" y="0"/>
              <a:ext cx="156682" cy="121780"/>
            </a:xfrm>
            <a:custGeom>
              <a:avLst/>
              <a:gdLst/>
              <a:ahLst/>
              <a:cxnLst/>
              <a:rect l="l" t="t" r="r" b="b"/>
              <a:pathLst>
                <a:path w="156682" h="121780">
                  <a:moveTo>
                    <a:pt x="0" y="0"/>
                  </a:moveTo>
                  <a:lnTo>
                    <a:pt x="156682" y="0"/>
                  </a:lnTo>
                  <a:lnTo>
                    <a:pt x="156682" y="121780"/>
                  </a:lnTo>
                  <a:lnTo>
                    <a:pt x="0" y="121780"/>
                  </a:lnTo>
                  <a:close/>
                </a:path>
              </a:pathLst>
            </a:custGeom>
            <a:solidFill>
              <a:srgbClr val="2254C5"/>
            </a:solidFill>
          </p:spPr>
        </p:sp>
        <p:sp>
          <p:nvSpPr>
            <p:cNvPr id="5" name="TextBox 5"/>
            <p:cNvSpPr txBox="1"/>
            <p:nvPr/>
          </p:nvSpPr>
          <p:spPr>
            <a:xfrm>
              <a:off x="0" y="-38100"/>
              <a:ext cx="156682" cy="159880"/>
            </a:xfrm>
            <a:prstGeom prst="rect">
              <a:avLst/>
            </a:prstGeom>
          </p:spPr>
          <p:txBody>
            <a:bodyPr lIns="50800" tIns="50800" rIns="50800" bIns="50800" rtlCol="0" anchor="ctr"/>
            <a:lstStyle/>
            <a:p>
              <a:pPr algn="ctr">
                <a:lnSpc>
                  <a:spcPts val="2199"/>
                </a:lnSpc>
              </a:pPr>
              <a:endParaRPr/>
            </a:p>
          </p:txBody>
        </p:sp>
      </p:grpSp>
      <p:grpSp>
        <p:nvGrpSpPr>
          <p:cNvPr id="6" name="Group 6"/>
          <p:cNvGrpSpPr/>
          <p:nvPr/>
        </p:nvGrpSpPr>
        <p:grpSpPr>
          <a:xfrm>
            <a:off x="1028700" y="1363281"/>
            <a:ext cx="882124" cy="209483"/>
            <a:chOff x="0" y="0"/>
            <a:chExt cx="232329" cy="55172"/>
          </a:xfrm>
        </p:grpSpPr>
        <p:sp>
          <p:nvSpPr>
            <p:cNvPr id="7" name="Freeform 7"/>
            <p:cNvSpPr/>
            <p:nvPr/>
          </p:nvSpPr>
          <p:spPr>
            <a:xfrm>
              <a:off x="0" y="0"/>
              <a:ext cx="232329" cy="55172"/>
            </a:xfrm>
            <a:custGeom>
              <a:avLst/>
              <a:gdLst/>
              <a:ahLst/>
              <a:cxnLst/>
              <a:rect l="l" t="t" r="r" b="b"/>
              <a:pathLst>
                <a:path w="232329" h="55172">
                  <a:moveTo>
                    <a:pt x="0" y="0"/>
                  </a:moveTo>
                  <a:lnTo>
                    <a:pt x="232329" y="0"/>
                  </a:lnTo>
                  <a:lnTo>
                    <a:pt x="232329" y="55172"/>
                  </a:lnTo>
                  <a:lnTo>
                    <a:pt x="0" y="55172"/>
                  </a:lnTo>
                  <a:close/>
                </a:path>
              </a:pathLst>
            </a:custGeom>
            <a:solidFill>
              <a:srgbClr val="2254C5"/>
            </a:solidFill>
          </p:spPr>
        </p:sp>
        <p:sp>
          <p:nvSpPr>
            <p:cNvPr id="8" name="TextBox 8"/>
            <p:cNvSpPr txBox="1"/>
            <p:nvPr/>
          </p:nvSpPr>
          <p:spPr>
            <a:xfrm>
              <a:off x="0" y="-38100"/>
              <a:ext cx="232329" cy="93272"/>
            </a:xfrm>
            <a:prstGeom prst="rect">
              <a:avLst/>
            </a:prstGeom>
          </p:spPr>
          <p:txBody>
            <a:bodyPr lIns="50800" tIns="50800" rIns="50800" bIns="50800" rtlCol="0" anchor="ctr"/>
            <a:lstStyle/>
            <a:p>
              <a:pPr algn="ctr">
                <a:lnSpc>
                  <a:spcPts val="2199"/>
                </a:lnSpc>
              </a:pPr>
              <a:endParaRPr/>
            </a:p>
          </p:txBody>
        </p:sp>
      </p:grpSp>
      <p:sp>
        <p:nvSpPr>
          <p:cNvPr id="9" name="TextBox 9"/>
          <p:cNvSpPr txBox="1"/>
          <p:nvPr/>
        </p:nvSpPr>
        <p:spPr>
          <a:xfrm>
            <a:off x="17320644" y="275190"/>
            <a:ext cx="810517" cy="418641"/>
          </a:xfrm>
          <a:prstGeom prst="rect">
            <a:avLst/>
          </a:prstGeom>
        </p:spPr>
        <p:txBody>
          <a:bodyPr lIns="0" tIns="0" rIns="0" bIns="0" rtlCol="0" anchor="t">
            <a:spAutoFit/>
          </a:bodyPr>
          <a:lstStyle/>
          <a:p>
            <a:pPr algn="l">
              <a:lnSpc>
                <a:spcPts val="3004"/>
              </a:lnSpc>
            </a:pPr>
            <a:r>
              <a:rPr lang="en-US" sz="3375" b="1">
                <a:solidFill>
                  <a:srgbClr val="FFFFFF"/>
                </a:solidFill>
                <a:latin typeface="Montserrat Bold"/>
                <a:ea typeface="Montserrat Bold"/>
                <a:cs typeface="Montserrat Bold"/>
                <a:sym typeface="Montserrat Bold"/>
              </a:rPr>
              <a:t>05</a:t>
            </a:r>
          </a:p>
        </p:txBody>
      </p:sp>
      <p:sp>
        <p:nvSpPr>
          <p:cNvPr id="10" name="TextBox 10"/>
          <p:cNvSpPr txBox="1"/>
          <p:nvPr/>
        </p:nvSpPr>
        <p:spPr>
          <a:xfrm>
            <a:off x="1028700" y="534377"/>
            <a:ext cx="9358802" cy="828904"/>
          </a:xfrm>
          <a:prstGeom prst="rect">
            <a:avLst/>
          </a:prstGeom>
        </p:spPr>
        <p:txBody>
          <a:bodyPr lIns="0" tIns="0" rIns="0" bIns="0" rtlCol="0" anchor="t">
            <a:spAutoFit/>
          </a:bodyPr>
          <a:lstStyle/>
          <a:p>
            <a:pPr algn="l">
              <a:lnSpc>
                <a:spcPts val="6034"/>
              </a:lnSpc>
            </a:pPr>
            <a:r>
              <a:rPr lang="en-US" sz="6780" b="1">
                <a:solidFill>
                  <a:srgbClr val="3E67C8"/>
                </a:solidFill>
                <a:latin typeface="Montserrat Ultra-Bold"/>
                <a:ea typeface="Montserrat Ultra-Bold"/>
                <a:cs typeface="Montserrat Ultra-Bold"/>
                <a:sym typeface="Montserrat Ultra-Bold"/>
              </a:rPr>
              <a:t>GIẢI THÍCH DỮ LIỆU</a:t>
            </a:r>
          </a:p>
        </p:txBody>
      </p:sp>
      <p:sp>
        <p:nvSpPr>
          <p:cNvPr id="11" name="TextBox 11"/>
          <p:cNvSpPr txBox="1"/>
          <p:nvPr/>
        </p:nvSpPr>
        <p:spPr>
          <a:xfrm>
            <a:off x="5495682" y="2004458"/>
            <a:ext cx="7296636" cy="721995"/>
          </a:xfrm>
          <a:prstGeom prst="rect">
            <a:avLst/>
          </a:prstGeom>
        </p:spPr>
        <p:txBody>
          <a:bodyPr lIns="0" tIns="0" rIns="0" bIns="0" rtlCol="0" anchor="t">
            <a:spAutoFit/>
          </a:bodyPr>
          <a:lstStyle/>
          <a:p>
            <a:pPr algn="ctr">
              <a:lnSpc>
                <a:spcPts val="5880"/>
              </a:lnSpc>
              <a:spcBef>
                <a:spcPct val="0"/>
              </a:spcBef>
            </a:pPr>
            <a:r>
              <a:rPr lang="en-US" sz="4200" b="1">
                <a:solidFill>
                  <a:srgbClr val="006CCD"/>
                </a:solidFill>
                <a:latin typeface="Raleway Bold"/>
                <a:ea typeface="Raleway Bold"/>
                <a:cs typeface="Raleway Bold"/>
                <a:sym typeface="Raleway Bold"/>
              </a:rPr>
              <a:t>TỔNG QUAN VỀ BỘ DỮ LIỆU</a:t>
            </a:r>
          </a:p>
        </p:txBody>
      </p:sp>
      <p:sp>
        <p:nvSpPr>
          <p:cNvPr id="12" name="Freeform 12"/>
          <p:cNvSpPr/>
          <p:nvPr/>
        </p:nvSpPr>
        <p:spPr>
          <a:xfrm>
            <a:off x="14699066" y="9745423"/>
            <a:ext cx="3432095" cy="349450"/>
          </a:xfrm>
          <a:custGeom>
            <a:avLst/>
            <a:gdLst/>
            <a:ahLst/>
            <a:cxnLst/>
            <a:rect l="l" t="t" r="r" b="b"/>
            <a:pathLst>
              <a:path w="3432095" h="349450">
                <a:moveTo>
                  <a:pt x="0" y="0"/>
                </a:moveTo>
                <a:lnTo>
                  <a:pt x="3432094" y="0"/>
                </a:lnTo>
                <a:lnTo>
                  <a:pt x="3432094" y="349450"/>
                </a:lnTo>
                <a:lnTo>
                  <a:pt x="0" y="3494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TextBox 13"/>
          <p:cNvSpPr txBox="1"/>
          <p:nvPr/>
        </p:nvSpPr>
        <p:spPr>
          <a:xfrm>
            <a:off x="15605147" y="9742490"/>
            <a:ext cx="2120755" cy="307690"/>
          </a:xfrm>
          <a:prstGeom prst="rect">
            <a:avLst/>
          </a:prstGeom>
        </p:spPr>
        <p:txBody>
          <a:bodyPr lIns="0" tIns="0" rIns="0" bIns="0" rtlCol="0" anchor="t">
            <a:spAutoFit/>
          </a:bodyPr>
          <a:lstStyle/>
          <a:p>
            <a:pPr algn="l">
              <a:lnSpc>
                <a:spcPts val="2468"/>
              </a:lnSpc>
            </a:pPr>
            <a:r>
              <a:rPr lang="en-US" sz="1763" b="1">
                <a:solidFill>
                  <a:srgbClr val="FFFFFF"/>
                </a:solidFill>
                <a:latin typeface="Poppins Semi-Bold"/>
                <a:ea typeface="Poppins Semi-Bold"/>
                <a:cs typeface="Poppins Semi-Bold"/>
                <a:sym typeface="Poppins Semi-Bold"/>
              </a:rPr>
              <a:t>Thanh Tuyết</a:t>
            </a:r>
          </a:p>
        </p:txBody>
      </p:sp>
      <p:sp>
        <p:nvSpPr>
          <p:cNvPr id="14" name="TextBox 14"/>
          <p:cNvSpPr txBox="1"/>
          <p:nvPr/>
        </p:nvSpPr>
        <p:spPr>
          <a:xfrm>
            <a:off x="1479275" y="3383678"/>
            <a:ext cx="15841369" cy="3919220"/>
          </a:xfrm>
          <a:prstGeom prst="rect">
            <a:avLst/>
          </a:prstGeom>
        </p:spPr>
        <p:txBody>
          <a:bodyPr lIns="0" tIns="0" rIns="0" bIns="0" rtlCol="0" anchor="t">
            <a:spAutoFit/>
          </a:bodyPr>
          <a:lstStyle/>
          <a:p>
            <a:pPr algn="l">
              <a:lnSpc>
                <a:spcPts val="4480"/>
              </a:lnSpc>
            </a:pPr>
            <a:r>
              <a:rPr lang="en-US" sz="3200">
                <a:solidFill>
                  <a:srgbClr val="006CCD"/>
                </a:solidFill>
                <a:latin typeface="Raleway"/>
                <a:ea typeface="Raleway"/>
                <a:cs typeface="Raleway"/>
                <a:sym typeface="Raleway"/>
              </a:rPr>
              <a:t>Dữ liệu từ các máy bán hàng tự động tại nhiều địa điểm khác nhau ở </a:t>
            </a:r>
            <a:r>
              <a:rPr lang="en-US" sz="3200" b="1">
                <a:solidFill>
                  <a:srgbClr val="006CCD"/>
                </a:solidFill>
                <a:latin typeface="Raleway Bold"/>
                <a:ea typeface="Raleway Bold"/>
                <a:cs typeface="Raleway Bold"/>
                <a:sym typeface="Raleway Bold"/>
              </a:rPr>
              <a:t>Trung tâm New Jersey</a:t>
            </a:r>
          </a:p>
          <a:p>
            <a:pPr algn="l">
              <a:lnSpc>
                <a:spcPts val="4480"/>
              </a:lnSpc>
            </a:pPr>
            <a:r>
              <a:rPr lang="en-US" sz="3200">
                <a:solidFill>
                  <a:srgbClr val="006CCD"/>
                </a:solidFill>
                <a:latin typeface="Raleway"/>
                <a:ea typeface="Raleway"/>
                <a:cs typeface="Raleway"/>
                <a:sym typeface="Raleway"/>
              </a:rPr>
              <a:t>Các địa điểm bao gồm:</a:t>
            </a:r>
          </a:p>
          <a:p>
            <a:pPr marL="690881" lvl="1" indent="-345440" algn="l">
              <a:lnSpc>
                <a:spcPts val="4480"/>
              </a:lnSpc>
              <a:buFont typeface="Arial"/>
              <a:buChar char="•"/>
            </a:pPr>
            <a:r>
              <a:rPr lang="en-US" sz="3200" b="1">
                <a:solidFill>
                  <a:srgbClr val="006CCD"/>
                </a:solidFill>
                <a:latin typeface="Raleway Bold"/>
                <a:ea typeface="Raleway Bold"/>
                <a:cs typeface="Raleway Bold"/>
                <a:sym typeface="Raleway Bold"/>
              </a:rPr>
              <a:t>Một thư viện</a:t>
            </a:r>
          </a:p>
          <a:p>
            <a:pPr marL="690881" lvl="1" indent="-345440" algn="l">
              <a:lnSpc>
                <a:spcPts val="4480"/>
              </a:lnSpc>
              <a:buFont typeface="Arial"/>
              <a:buChar char="•"/>
            </a:pPr>
            <a:r>
              <a:rPr lang="en-US" sz="3200" b="1">
                <a:solidFill>
                  <a:srgbClr val="006CCD"/>
                </a:solidFill>
                <a:latin typeface="Raleway Bold"/>
                <a:ea typeface="Raleway Bold"/>
                <a:cs typeface="Raleway Bold"/>
                <a:sym typeface="Raleway Bold"/>
              </a:rPr>
              <a:t>Một trung tâm thương mại</a:t>
            </a:r>
          </a:p>
          <a:p>
            <a:pPr marL="690881" lvl="1" indent="-345440" algn="l">
              <a:lnSpc>
                <a:spcPts val="4480"/>
              </a:lnSpc>
              <a:buFont typeface="Arial"/>
              <a:buChar char="•"/>
            </a:pPr>
            <a:r>
              <a:rPr lang="en-US" sz="3200" b="1">
                <a:solidFill>
                  <a:srgbClr val="006CCD"/>
                </a:solidFill>
                <a:latin typeface="Raleway Bold"/>
                <a:ea typeface="Raleway Bold"/>
                <a:cs typeface="Raleway Bold"/>
                <a:sym typeface="Raleway Bold"/>
              </a:rPr>
              <a:t>Một văn phòng </a:t>
            </a:r>
          </a:p>
          <a:p>
            <a:pPr marL="690881" lvl="1" indent="-345440" algn="l">
              <a:lnSpc>
                <a:spcPts val="4480"/>
              </a:lnSpc>
              <a:spcBef>
                <a:spcPct val="0"/>
              </a:spcBef>
              <a:buFont typeface="Arial"/>
              <a:buChar char="•"/>
            </a:pPr>
            <a:r>
              <a:rPr lang="en-US" sz="3200" b="1">
                <a:solidFill>
                  <a:srgbClr val="006CCD"/>
                </a:solidFill>
                <a:latin typeface="Raleway Bold"/>
                <a:ea typeface="Raleway Bold"/>
                <a:cs typeface="Raleway Bold"/>
                <a:sym typeface="Raleway Bold"/>
              </a:rPr>
              <a:t>Một khu sản xuất</a:t>
            </a:r>
          </a:p>
        </p:txBody>
      </p:sp>
      <p:sp>
        <p:nvSpPr>
          <p:cNvPr id="15" name="Freeform 15"/>
          <p:cNvSpPr/>
          <p:nvPr/>
        </p:nvSpPr>
        <p:spPr>
          <a:xfrm>
            <a:off x="7781159" y="4514082"/>
            <a:ext cx="8633954" cy="4209052"/>
          </a:xfrm>
          <a:custGeom>
            <a:avLst/>
            <a:gdLst/>
            <a:ahLst/>
            <a:cxnLst/>
            <a:rect l="l" t="t" r="r" b="b"/>
            <a:pathLst>
              <a:path w="8633954" h="4209052">
                <a:moveTo>
                  <a:pt x="0" y="0"/>
                </a:moveTo>
                <a:lnTo>
                  <a:pt x="8633954" y="0"/>
                </a:lnTo>
                <a:lnTo>
                  <a:pt x="8633954" y="4209053"/>
                </a:lnTo>
                <a:lnTo>
                  <a:pt x="0" y="4209053"/>
                </a:lnTo>
                <a:lnTo>
                  <a:pt x="0" y="0"/>
                </a:lnTo>
                <a:close/>
              </a:path>
            </a:pathLst>
          </a:custGeom>
          <a:blipFill>
            <a:blip r:embed="rId5"/>
            <a:stretch>
              <a:fillRect/>
            </a:stretch>
          </a:blipFill>
          <a:ln w="38100" cap="sq">
            <a:solidFill>
              <a:srgbClr val="00569E"/>
            </a:solidFill>
            <a:prstDash val="solid"/>
            <a:miter/>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17163804" y="0"/>
            <a:ext cx="1124196" cy="873772"/>
            <a:chOff x="0" y="0"/>
            <a:chExt cx="156682" cy="121780"/>
          </a:xfrm>
        </p:grpSpPr>
        <p:sp>
          <p:nvSpPr>
            <p:cNvPr id="4" name="Freeform 4"/>
            <p:cNvSpPr/>
            <p:nvPr/>
          </p:nvSpPr>
          <p:spPr>
            <a:xfrm>
              <a:off x="0" y="0"/>
              <a:ext cx="156682" cy="121780"/>
            </a:xfrm>
            <a:custGeom>
              <a:avLst/>
              <a:gdLst/>
              <a:ahLst/>
              <a:cxnLst/>
              <a:rect l="l" t="t" r="r" b="b"/>
              <a:pathLst>
                <a:path w="156682" h="121780">
                  <a:moveTo>
                    <a:pt x="0" y="0"/>
                  </a:moveTo>
                  <a:lnTo>
                    <a:pt x="156682" y="0"/>
                  </a:lnTo>
                  <a:lnTo>
                    <a:pt x="156682" y="121780"/>
                  </a:lnTo>
                  <a:lnTo>
                    <a:pt x="0" y="121780"/>
                  </a:lnTo>
                  <a:close/>
                </a:path>
              </a:pathLst>
            </a:custGeom>
            <a:solidFill>
              <a:srgbClr val="2254C5"/>
            </a:solidFill>
          </p:spPr>
        </p:sp>
        <p:sp>
          <p:nvSpPr>
            <p:cNvPr id="5" name="TextBox 5"/>
            <p:cNvSpPr txBox="1"/>
            <p:nvPr/>
          </p:nvSpPr>
          <p:spPr>
            <a:xfrm>
              <a:off x="0" y="-38100"/>
              <a:ext cx="156682" cy="159880"/>
            </a:xfrm>
            <a:prstGeom prst="rect">
              <a:avLst/>
            </a:prstGeom>
          </p:spPr>
          <p:txBody>
            <a:bodyPr lIns="50800" tIns="50800" rIns="50800" bIns="50800" rtlCol="0" anchor="ctr"/>
            <a:lstStyle/>
            <a:p>
              <a:pPr algn="ctr">
                <a:lnSpc>
                  <a:spcPts val="2199"/>
                </a:lnSpc>
              </a:pPr>
              <a:endParaRPr/>
            </a:p>
          </p:txBody>
        </p:sp>
      </p:grpSp>
      <p:grpSp>
        <p:nvGrpSpPr>
          <p:cNvPr id="6" name="Group 6"/>
          <p:cNvGrpSpPr/>
          <p:nvPr/>
        </p:nvGrpSpPr>
        <p:grpSpPr>
          <a:xfrm>
            <a:off x="1028700" y="1363281"/>
            <a:ext cx="882124" cy="209483"/>
            <a:chOff x="0" y="0"/>
            <a:chExt cx="232329" cy="55172"/>
          </a:xfrm>
        </p:grpSpPr>
        <p:sp>
          <p:nvSpPr>
            <p:cNvPr id="7" name="Freeform 7"/>
            <p:cNvSpPr/>
            <p:nvPr/>
          </p:nvSpPr>
          <p:spPr>
            <a:xfrm>
              <a:off x="0" y="0"/>
              <a:ext cx="232329" cy="55172"/>
            </a:xfrm>
            <a:custGeom>
              <a:avLst/>
              <a:gdLst/>
              <a:ahLst/>
              <a:cxnLst/>
              <a:rect l="l" t="t" r="r" b="b"/>
              <a:pathLst>
                <a:path w="232329" h="55172">
                  <a:moveTo>
                    <a:pt x="0" y="0"/>
                  </a:moveTo>
                  <a:lnTo>
                    <a:pt x="232329" y="0"/>
                  </a:lnTo>
                  <a:lnTo>
                    <a:pt x="232329" y="55172"/>
                  </a:lnTo>
                  <a:lnTo>
                    <a:pt x="0" y="55172"/>
                  </a:lnTo>
                  <a:close/>
                </a:path>
              </a:pathLst>
            </a:custGeom>
            <a:solidFill>
              <a:srgbClr val="2254C5"/>
            </a:solidFill>
          </p:spPr>
        </p:sp>
        <p:sp>
          <p:nvSpPr>
            <p:cNvPr id="8" name="TextBox 8"/>
            <p:cNvSpPr txBox="1"/>
            <p:nvPr/>
          </p:nvSpPr>
          <p:spPr>
            <a:xfrm>
              <a:off x="0" y="-38100"/>
              <a:ext cx="232329" cy="93272"/>
            </a:xfrm>
            <a:prstGeom prst="rect">
              <a:avLst/>
            </a:prstGeom>
          </p:spPr>
          <p:txBody>
            <a:bodyPr lIns="50800" tIns="50800" rIns="50800" bIns="50800" rtlCol="0" anchor="ctr"/>
            <a:lstStyle/>
            <a:p>
              <a:pPr algn="ctr">
                <a:lnSpc>
                  <a:spcPts val="2199"/>
                </a:lnSpc>
              </a:pPr>
              <a:endParaRPr/>
            </a:p>
          </p:txBody>
        </p:sp>
      </p:grpSp>
      <p:sp>
        <p:nvSpPr>
          <p:cNvPr id="9" name="Freeform 9"/>
          <p:cNvSpPr/>
          <p:nvPr/>
        </p:nvSpPr>
        <p:spPr>
          <a:xfrm>
            <a:off x="11401914" y="1502044"/>
            <a:ext cx="5130829" cy="7756256"/>
          </a:xfrm>
          <a:custGeom>
            <a:avLst/>
            <a:gdLst/>
            <a:ahLst/>
            <a:cxnLst/>
            <a:rect l="l" t="t" r="r" b="b"/>
            <a:pathLst>
              <a:path w="5130829" h="7756256">
                <a:moveTo>
                  <a:pt x="0" y="0"/>
                </a:moveTo>
                <a:lnTo>
                  <a:pt x="5130829" y="0"/>
                </a:lnTo>
                <a:lnTo>
                  <a:pt x="5130829" y="7756256"/>
                </a:lnTo>
                <a:lnTo>
                  <a:pt x="0" y="7756256"/>
                </a:lnTo>
                <a:lnTo>
                  <a:pt x="0" y="0"/>
                </a:lnTo>
                <a:close/>
              </a:path>
            </a:pathLst>
          </a:custGeom>
          <a:blipFill>
            <a:blip r:embed="rId3"/>
            <a:stretch>
              <a:fillRect r="-2913"/>
            </a:stretch>
          </a:blipFill>
          <a:ln w="38100" cap="sq">
            <a:solidFill>
              <a:srgbClr val="00569E"/>
            </a:solidFill>
            <a:prstDash val="solid"/>
            <a:miter/>
          </a:ln>
        </p:spPr>
      </p:sp>
      <p:sp>
        <p:nvSpPr>
          <p:cNvPr id="10" name="TextBox 10"/>
          <p:cNvSpPr txBox="1"/>
          <p:nvPr/>
        </p:nvSpPr>
        <p:spPr>
          <a:xfrm>
            <a:off x="17320644" y="275190"/>
            <a:ext cx="810517" cy="418641"/>
          </a:xfrm>
          <a:prstGeom prst="rect">
            <a:avLst/>
          </a:prstGeom>
        </p:spPr>
        <p:txBody>
          <a:bodyPr lIns="0" tIns="0" rIns="0" bIns="0" rtlCol="0" anchor="t">
            <a:spAutoFit/>
          </a:bodyPr>
          <a:lstStyle/>
          <a:p>
            <a:pPr algn="l">
              <a:lnSpc>
                <a:spcPts val="3004"/>
              </a:lnSpc>
            </a:pPr>
            <a:r>
              <a:rPr lang="en-US" sz="3375" b="1">
                <a:solidFill>
                  <a:srgbClr val="FFFFFF"/>
                </a:solidFill>
                <a:latin typeface="Montserrat Bold"/>
                <a:ea typeface="Montserrat Bold"/>
                <a:cs typeface="Montserrat Bold"/>
                <a:sym typeface="Montserrat Bold"/>
              </a:rPr>
              <a:t>06</a:t>
            </a:r>
          </a:p>
        </p:txBody>
      </p:sp>
      <p:sp>
        <p:nvSpPr>
          <p:cNvPr id="11" name="TextBox 11"/>
          <p:cNvSpPr txBox="1"/>
          <p:nvPr/>
        </p:nvSpPr>
        <p:spPr>
          <a:xfrm>
            <a:off x="1028700" y="534377"/>
            <a:ext cx="15504043" cy="828904"/>
          </a:xfrm>
          <a:prstGeom prst="rect">
            <a:avLst/>
          </a:prstGeom>
        </p:spPr>
        <p:txBody>
          <a:bodyPr lIns="0" tIns="0" rIns="0" bIns="0" rtlCol="0" anchor="t">
            <a:spAutoFit/>
          </a:bodyPr>
          <a:lstStyle/>
          <a:p>
            <a:pPr algn="l">
              <a:lnSpc>
                <a:spcPts val="6034"/>
              </a:lnSpc>
            </a:pPr>
            <a:r>
              <a:rPr lang="en-US" sz="6780" b="1">
                <a:solidFill>
                  <a:srgbClr val="3E67C8"/>
                </a:solidFill>
                <a:latin typeface="Montserrat Ultra-Bold"/>
                <a:ea typeface="Montserrat Ultra-Bold"/>
                <a:cs typeface="Montserrat Ultra-Bold"/>
                <a:sym typeface="Montserrat Ultra-Bold"/>
              </a:rPr>
              <a:t>GIẢI THÍCH DỮ LIỆU</a:t>
            </a:r>
          </a:p>
        </p:txBody>
      </p:sp>
      <p:sp>
        <p:nvSpPr>
          <p:cNvPr id="12" name="TextBox 12"/>
          <p:cNvSpPr txBox="1"/>
          <p:nvPr/>
        </p:nvSpPr>
        <p:spPr>
          <a:xfrm>
            <a:off x="2806993" y="2716974"/>
            <a:ext cx="5158183" cy="721996"/>
          </a:xfrm>
          <a:prstGeom prst="rect">
            <a:avLst/>
          </a:prstGeom>
        </p:spPr>
        <p:txBody>
          <a:bodyPr lIns="0" tIns="0" rIns="0" bIns="0" rtlCol="0" anchor="t">
            <a:spAutoFit/>
          </a:bodyPr>
          <a:lstStyle/>
          <a:p>
            <a:pPr algn="ctr">
              <a:lnSpc>
                <a:spcPts val="5879"/>
              </a:lnSpc>
              <a:spcBef>
                <a:spcPct val="0"/>
              </a:spcBef>
            </a:pPr>
            <a:r>
              <a:rPr lang="en-US" sz="4199" b="1">
                <a:solidFill>
                  <a:srgbClr val="006CCD"/>
                </a:solidFill>
                <a:latin typeface="Raleway Bold"/>
                <a:ea typeface="Raleway Bold"/>
                <a:cs typeface="Raleway Bold"/>
                <a:sym typeface="Raleway Bold"/>
              </a:rPr>
              <a:t>MEASURE DATA</a:t>
            </a:r>
          </a:p>
        </p:txBody>
      </p:sp>
      <p:sp>
        <p:nvSpPr>
          <p:cNvPr id="13" name="TextBox 13"/>
          <p:cNvSpPr txBox="1"/>
          <p:nvPr/>
        </p:nvSpPr>
        <p:spPr>
          <a:xfrm>
            <a:off x="304436" y="4014336"/>
            <a:ext cx="10816828" cy="606425"/>
          </a:xfrm>
          <a:prstGeom prst="rect">
            <a:avLst/>
          </a:prstGeom>
        </p:spPr>
        <p:txBody>
          <a:bodyPr lIns="0" tIns="0" rIns="0" bIns="0" rtlCol="0" anchor="t">
            <a:spAutoFit/>
          </a:bodyPr>
          <a:lstStyle/>
          <a:p>
            <a:pPr algn="ctr">
              <a:lnSpc>
                <a:spcPts val="4899"/>
              </a:lnSpc>
              <a:spcBef>
                <a:spcPct val="0"/>
              </a:spcBef>
            </a:pPr>
            <a:r>
              <a:rPr lang="en-US" sz="3499">
                <a:solidFill>
                  <a:srgbClr val="006CCD"/>
                </a:solidFill>
                <a:latin typeface="Raleway"/>
                <a:ea typeface="Raleway"/>
                <a:cs typeface="Raleway"/>
                <a:sym typeface="Raleway"/>
              </a:rPr>
              <a:t>Gồm 4 Measure: </a:t>
            </a:r>
            <a:r>
              <a:rPr lang="en-US" sz="3499" b="1">
                <a:solidFill>
                  <a:srgbClr val="006CCD"/>
                </a:solidFill>
                <a:latin typeface="Raleway Bold"/>
                <a:ea typeface="Raleway Bold"/>
                <a:cs typeface="Raleway Bold"/>
                <a:sym typeface="Raleway Bold"/>
              </a:rPr>
              <a:t>RPrice, RQty, LineTotal, TransTotal</a:t>
            </a:r>
          </a:p>
        </p:txBody>
      </p:sp>
      <p:sp>
        <p:nvSpPr>
          <p:cNvPr id="14" name="Freeform 14"/>
          <p:cNvSpPr/>
          <p:nvPr/>
        </p:nvSpPr>
        <p:spPr>
          <a:xfrm>
            <a:off x="14699066" y="9745423"/>
            <a:ext cx="3432095" cy="349450"/>
          </a:xfrm>
          <a:custGeom>
            <a:avLst/>
            <a:gdLst/>
            <a:ahLst/>
            <a:cxnLst/>
            <a:rect l="l" t="t" r="r" b="b"/>
            <a:pathLst>
              <a:path w="3432095" h="349450">
                <a:moveTo>
                  <a:pt x="0" y="0"/>
                </a:moveTo>
                <a:lnTo>
                  <a:pt x="3432094" y="0"/>
                </a:lnTo>
                <a:lnTo>
                  <a:pt x="3432094" y="349450"/>
                </a:lnTo>
                <a:lnTo>
                  <a:pt x="0" y="3494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TextBox 15"/>
          <p:cNvSpPr txBox="1"/>
          <p:nvPr/>
        </p:nvSpPr>
        <p:spPr>
          <a:xfrm>
            <a:off x="15605147" y="9742490"/>
            <a:ext cx="2120755" cy="307690"/>
          </a:xfrm>
          <a:prstGeom prst="rect">
            <a:avLst/>
          </a:prstGeom>
        </p:spPr>
        <p:txBody>
          <a:bodyPr lIns="0" tIns="0" rIns="0" bIns="0" rtlCol="0" anchor="t">
            <a:spAutoFit/>
          </a:bodyPr>
          <a:lstStyle/>
          <a:p>
            <a:pPr algn="l">
              <a:lnSpc>
                <a:spcPts val="2468"/>
              </a:lnSpc>
            </a:pPr>
            <a:r>
              <a:rPr lang="en-US" sz="1763" b="1">
                <a:solidFill>
                  <a:srgbClr val="FFFFFF"/>
                </a:solidFill>
                <a:latin typeface="Poppins Semi-Bold"/>
                <a:ea typeface="Poppins Semi-Bold"/>
                <a:cs typeface="Poppins Semi-Bold"/>
                <a:sym typeface="Poppins Semi-Bold"/>
              </a:rPr>
              <a:t>Thanh Tuyết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17163804" y="0"/>
            <a:ext cx="1124196" cy="873772"/>
            <a:chOff x="0" y="0"/>
            <a:chExt cx="156682" cy="121780"/>
          </a:xfrm>
        </p:grpSpPr>
        <p:sp>
          <p:nvSpPr>
            <p:cNvPr id="4" name="Freeform 4"/>
            <p:cNvSpPr/>
            <p:nvPr/>
          </p:nvSpPr>
          <p:spPr>
            <a:xfrm>
              <a:off x="0" y="0"/>
              <a:ext cx="156682" cy="121780"/>
            </a:xfrm>
            <a:custGeom>
              <a:avLst/>
              <a:gdLst/>
              <a:ahLst/>
              <a:cxnLst/>
              <a:rect l="l" t="t" r="r" b="b"/>
              <a:pathLst>
                <a:path w="156682" h="121780">
                  <a:moveTo>
                    <a:pt x="0" y="0"/>
                  </a:moveTo>
                  <a:lnTo>
                    <a:pt x="156682" y="0"/>
                  </a:lnTo>
                  <a:lnTo>
                    <a:pt x="156682" y="121780"/>
                  </a:lnTo>
                  <a:lnTo>
                    <a:pt x="0" y="121780"/>
                  </a:lnTo>
                  <a:close/>
                </a:path>
              </a:pathLst>
            </a:custGeom>
            <a:solidFill>
              <a:srgbClr val="2254C5"/>
            </a:solidFill>
          </p:spPr>
        </p:sp>
        <p:sp>
          <p:nvSpPr>
            <p:cNvPr id="5" name="TextBox 5"/>
            <p:cNvSpPr txBox="1"/>
            <p:nvPr/>
          </p:nvSpPr>
          <p:spPr>
            <a:xfrm>
              <a:off x="0" y="-38100"/>
              <a:ext cx="156682" cy="159880"/>
            </a:xfrm>
            <a:prstGeom prst="rect">
              <a:avLst/>
            </a:prstGeom>
          </p:spPr>
          <p:txBody>
            <a:bodyPr lIns="50800" tIns="50800" rIns="50800" bIns="50800" rtlCol="0" anchor="ctr"/>
            <a:lstStyle/>
            <a:p>
              <a:pPr algn="ctr">
                <a:lnSpc>
                  <a:spcPts val="2199"/>
                </a:lnSpc>
              </a:pPr>
              <a:endParaRPr/>
            </a:p>
          </p:txBody>
        </p:sp>
      </p:grpSp>
      <p:grpSp>
        <p:nvGrpSpPr>
          <p:cNvPr id="6" name="Group 6"/>
          <p:cNvGrpSpPr/>
          <p:nvPr/>
        </p:nvGrpSpPr>
        <p:grpSpPr>
          <a:xfrm>
            <a:off x="1028700" y="1363281"/>
            <a:ext cx="882124" cy="209483"/>
            <a:chOff x="0" y="0"/>
            <a:chExt cx="232329" cy="55172"/>
          </a:xfrm>
        </p:grpSpPr>
        <p:sp>
          <p:nvSpPr>
            <p:cNvPr id="7" name="Freeform 7"/>
            <p:cNvSpPr/>
            <p:nvPr/>
          </p:nvSpPr>
          <p:spPr>
            <a:xfrm>
              <a:off x="0" y="0"/>
              <a:ext cx="232329" cy="55172"/>
            </a:xfrm>
            <a:custGeom>
              <a:avLst/>
              <a:gdLst/>
              <a:ahLst/>
              <a:cxnLst/>
              <a:rect l="l" t="t" r="r" b="b"/>
              <a:pathLst>
                <a:path w="232329" h="55172">
                  <a:moveTo>
                    <a:pt x="0" y="0"/>
                  </a:moveTo>
                  <a:lnTo>
                    <a:pt x="232329" y="0"/>
                  </a:lnTo>
                  <a:lnTo>
                    <a:pt x="232329" y="55172"/>
                  </a:lnTo>
                  <a:lnTo>
                    <a:pt x="0" y="55172"/>
                  </a:lnTo>
                  <a:close/>
                </a:path>
              </a:pathLst>
            </a:custGeom>
            <a:solidFill>
              <a:srgbClr val="2254C5"/>
            </a:solidFill>
          </p:spPr>
        </p:sp>
        <p:sp>
          <p:nvSpPr>
            <p:cNvPr id="8" name="TextBox 8"/>
            <p:cNvSpPr txBox="1"/>
            <p:nvPr/>
          </p:nvSpPr>
          <p:spPr>
            <a:xfrm>
              <a:off x="0" y="-38100"/>
              <a:ext cx="232329" cy="93272"/>
            </a:xfrm>
            <a:prstGeom prst="rect">
              <a:avLst/>
            </a:prstGeom>
          </p:spPr>
          <p:txBody>
            <a:bodyPr lIns="50800" tIns="50800" rIns="50800" bIns="50800" rtlCol="0" anchor="ctr"/>
            <a:lstStyle/>
            <a:p>
              <a:pPr algn="ctr">
                <a:lnSpc>
                  <a:spcPts val="2199"/>
                </a:lnSpc>
              </a:pPr>
              <a:endParaRPr/>
            </a:p>
          </p:txBody>
        </p:sp>
      </p:grpSp>
      <p:sp>
        <p:nvSpPr>
          <p:cNvPr id="9" name="Freeform 9"/>
          <p:cNvSpPr/>
          <p:nvPr/>
        </p:nvSpPr>
        <p:spPr>
          <a:xfrm>
            <a:off x="804378" y="4225313"/>
            <a:ext cx="8115300" cy="1034701"/>
          </a:xfrm>
          <a:custGeom>
            <a:avLst/>
            <a:gdLst/>
            <a:ahLst/>
            <a:cxnLst/>
            <a:rect l="l" t="t" r="r" b="b"/>
            <a:pathLst>
              <a:path w="8115300" h="1034701">
                <a:moveTo>
                  <a:pt x="0" y="0"/>
                </a:moveTo>
                <a:lnTo>
                  <a:pt x="8115300" y="0"/>
                </a:lnTo>
                <a:lnTo>
                  <a:pt x="8115300" y="1034700"/>
                </a:lnTo>
                <a:lnTo>
                  <a:pt x="0" y="1034700"/>
                </a:lnTo>
                <a:lnTo>
                  <a:pt x="0" y="0"/>
                </a:lnTo>
                <a:close/>
              </a:path>
            </a:pathLst>
          </a:custGeom>
          <a:blipFill>
            <a:blip r:embed="rId3"/>
            <a:stretch>
              <a:fillRect/>
            </a:stretch>
          </a:blipFill>
        </p:spPr>
      </p:sp>
      <p:sp>
        <p:nvSpPr>
          <p:cNvPr id="10" name="Freeform 10"/>
          <p:cNvSpPr/>
          <p:nvPr/>
        </p:nvSpPr>
        <p:spPr>
          <a:xfrm>
            <a:off x="9788286" y="4269501"/>
            <a:ext cx="7532357" cy="946324"/>
          </a:xfrm>
          <a:custGeom>
            <a:avLst/>
            <a:gdLst/>
            <a:ahLst/>
            <a:cxnLst/>
            <a:rect l="l" t="t" r="r" b="b"/>
            <a:pathLst>
              <a:path w="7532357" h="946324">
                <a:moveTo>
                  <a:pt x="0" y="0"/>
                </a:moveTo>
                <a:lnTo>
                  <a:pt x="7532358" y="0"/>
                </a:lnTo>
                <a:lnTo>
                  <a:pt x="7532358" y="946324"/>
                </a:lnTo>
                <a:lnTo>
                  <a:pt x="0" y="946324"/>
                </a:lnTo>
                <a:lnTo>
                  <a:pt x="0" y="0"/>
                </a:lnTo>
                <a:close/>
              </a:path>
            </a:pathLst>
          </a:custGeom>
          <a:blipFill>
            <a:blip r:embed="rId4"/>
            <a:stretch>
              <a:fillRect/>
            </a:stretch>
          </a:blipFill>
        </p:spPr>
      </p:sp>
      <p:sp>
        <p:nvSpPr>
          <p:cNvPr id="11" name="Freeform 11"/>
          <p:cNvSpPr/>
          <p:nvPr/>
        </p:nvSpPr>
        <p:spPr>
          <a:xfrm>
            <a:off x="804378" y="7317445"/>
            <a:ext cx="8115300" cy="1867438"/>
          </a:xfrm>
          <a:custGeom>
            <a:avLst/>
            <a:gdLst/>
            <a:ahLst/>
            <a:cxnLst/>
            <a:rect l="l" t="t" r="r" b="b"/>
            <a:pathLst>
              <a:path w="8115300" h="1867438">
                <a:moveTo>
                  <a:pt x="0" y="0"/>
                </a:moveTo>
                <a:lnTo>
                  <a:pt x="8115300" y="0"/>
                </a:lnTo>
                <a:lnTo>
                  <a:pt x="8115300" y="1867438"/>
                </a:lnTo>
                <a:lnTo>
                  <a:pt x="0" y="1867438"/>
                </a:lnTo>
                <a:lnTo>
                  <a:pt x="0" y="0"/>
                </a:lnTo>
                <a:close/>
              </a:path>
            </a:pathLst>
          </a:custGeom>
          <a:blipFill>
            <a:blip r:embed="rId5"/>
            <a:stretch>
              <a:fillRect t="-1421" b="-1421"/>
            </a:stretch>
          </a:blipFill>
        </p:spPr>
      </p:sp>
      <p:sp>
        <p:nvSpPr>
          <p:cNvPr id="12" name="Freeform 12"/>
          <p:cNvSpPr/>
          <p:nvPr/>
        </p:nvSpPr>
        <p:spPr>
          <a:xfrm>
            <a:off x="9788286" y="6652918"/>
            <a:ext cx="7774199" cy="2886171"/>
          </a:xfrm>
          <a:custGeom>
            <a:avLst/>
            <a:gdLst/>
            <a:ahLst/>
            <a:cxnLst/>
            <a:rect l="l" t="t" r="r" b="b"/>
            <a:pathLst>
              <a:path w="7774199" h="2886171">
                <a:moveTo>
                  <a:pt x="0" y="0"/>
                </a:moveTo>
                <a:lnTo>
                  <a:pt x="7774200" y="0"/>
                </a:lnTo>
                <a:lnTo>
                  <a:pt x="7774200" y="2886171"/>
                </a:lnTo>
                <a:lnTo>
                  <a:pt x="0" y="2886171"/>
                </a:lnTo>
                <a:lnTo>
                  <a:pt x="0" y="0"/>
                </a:lnTo>
                <a:close/>
              </a:path>
            </a:pathLst>
          </a:custGeom>
          <a:blipFill>
            <a:blip r:embed="rId6"/>
            <a:stretch>
              <a:fillRect/>
            </a:stretch>
          </a:blipFill>
        </p:spPr>
      </p:sp>
      <p:sp>
        <p:nvSpPr>
          <p:cNvPr id="13" name="TextBox 13"/>
          <p:cNvSpPr txBox="1"/>
          <p:nvPr/>
        </p:nvSpPr>
        <p:spPr>
          <a:xfrm>
            <a:off x="17320644" y="275190"/>
            <a:ext cx="810517" cy="418641"/>
          </a:xfrm>
          <a:prstGeom prst="rect">
            <a:avLst/>
          </a:prstGeom>
        </p:spPr>
        <p:txBody>
          <a:bodyPr lIns="0" tIns="0" rIns="0" bIns="0" rtlCol="0" anchor="t">
            <a:spAutoFit/>
          </a:bodyPr>
          <a:lstStyle/>
          <a:p>
            <a:pPr algn="l">
              <a:lnSpc>
                <a:spcPts val="3004"/>
              </a:lnSpc>
            </a:pPr>
            <a:r>
              <a:rPr lang="en-US" sz="3375" b="1">
                <a:solidFill>
                  <a:srgbClr val="FFFFFF"/>
                </a:solidFill>
                <a:latin typeface="Montserrat Bold"/>
                <a:ea typeface="Montserrat Bold"/>
                <a:cs typeface="Montserrat Bold"/>
                <a:sym typeface="Montserrat Bold"/>
              </a:rPr>
              <a:t>07</a:t>
            </a:r>
          </a:p>
        </p:txBody>
      </p:sp>
      <p:sp>
        <p:nvSpPr>
          <p:cNvPr id="14" name="TextBox 14"/>
          <p:cNvSpPr txBox="1"/>
          <p:nvPr/>
        </p:nvSpPr>
        <p:spPr>
          <a:xfrm>
            <a:off x="1028700" y="534377"/>
            <a:ext cx="15504043" cy="828904"/>
          </a:xfrm>
          <a:prstGeom prst="rect">
            <a:avLst/>
          </a:prstGeom>
        </p:spPr>
        <p:txBody>
          <a:bodyPr lIns="0" tIns="0" rIns="0" bIns="0" rtlCol="0" anchor="t">
            <a:spAutoFit/>
          </a:bodyPr>
          <a:lstStyle/>
          <a:p>
            <a:pPr algn="l">
              <a:lnSpc>
                <a:spcPts val="6034"/>
              </a:lnSpc>
            </a:pPr>
            <a:r>
              <a:rPr lang="en-US" sz="6780" b="1">
                <a:solidFill>
                  <a:srgbClr val="3E67C8"/>
                </a:solidFill>
                <a:latin typeface="Montserrat Ultra-Bold"/>
                <a:ea typeface="Montserrat Ultra-Bold"/>
                <a:cs typeface="Montserrat Ultra-Bold"/>
                <a:sym typeface="Montserrat Ultra-Bold"/>
              </a:rPr>
              <a:t>GIẢI THÍCH DỮ LIỆU</a:t>
            </a:r>
          </a:p>
        </p:txBody>
      </p:sp>
      <p:sp>
        <p:nvSpPr>
          <p:cNvPr id="15" name="TextBox 15"/>
          <p:cNvSpPr txBox="1"/>
          <p:nvPr/>
        </p:nvSpPr>
        <p:spPr>
          <a:xfrm>
            <a:off x="3311059" y="3340556"/>
            <a:ext cx="2670486" cy="547370"/>
          </a:xfrm>
          <a:prstGeom prst="rect">
            <a:avLst/>
          </a:prstGeom>
        </p:spPr>
        <p:txBody>
          <a:bodyPr lIns="0" tIns="0" rIns="0" bIns="0" rtlCol="0" anchor="t">
            <a:spAutoFit/>
          </a:bodyPr>
          <a:lstStyle/>
          <a:p>
            <a:pPr algn="ctr">
              <a:lnSpc>
                <a:spcPts val="4480"/>
              </a:lnSpc>
              <a:spcBef>
                <a:spcPct val="0"/>
              </a:spcBef>
            </a:pPr>
            <a:r>
              <a:rPr lang="en-US" sz="3200" b="1" i="1">
                <a:solidFill>
                  <a:srgbClr val="006CCD"/>
                </a:solidFill>
                <a:latin typeface="Raleway Bold Italics"/>
                <a:ea typeface="Raleway Bold Italics"/>
                <a:cs typeface="Raleway Bold Italics"/>
                <a:sym typeface="Raleway Bold Italics"/>
              </a:rPr>
              <a:t>Dim_Device</a:t>
            </a:r>
          </a:p>
        </p:txBody>
      </p:sp>
      <p:sp>
        <p:nvSpPr>
          <p:cNvPr id="16" name="TextBox 16"/>
          <p:cNvSpPr txBox="1"/>
          <p:nvPr/>
        </p:nvSpPr>
        <p:spPr>
          <a:xfrm>
            <a:off x="12138630" y="3340556"/>
            <a:ext cx="3073512" cy="547370"/>
          </a:xfrm>
          <a:prstGeom prst="rect">
            <a:avLst/>
          </a:prstGeom>
        </p:spPr>
        <p:txBody>
          <a:bodyPr lIns="0" tIns="0" rIns="0" bIns="0" rtlCol="0" anchor="t">
            <a:spAutoFit/>
          </a:bodyPr>
          <a:lstStyle/>
          <a:p>
            <a:pPr algn="ctr">
              <a:lnSpc>
                <a:spcPts val="4480"/>
              </a:lnSpc>
              <a:spcBef>
                <a:spcPct val="0"/>
              </a:spcBef>
            </a:pPr>
            <a:r>
              <a:rPr lang="en-US" sz="3200" b="1" i="1">
                <a:solidFill>
                  <a:srgbClr val="006CCD"/>
                </a:solidFill>
                <a:latin typeface="Raleway Bold Italics"/>
                <a:ea typeface="Raleway Bold Italics"/>
                <a:cs typeface="Raleway Bold Italics"/>
                <a:sym typeface="Raleway Bold Italics"/>
              </a:rPr>
              <a:t>Dim_Location</a:t>
            </a:r>
          </a:p>
        </p:txBody>
      </p:sp>
      <p:sp>
        <p:nvSpPr>
          <p:cNvPr id="17" name="TextBox 17"/>
          <p:cNvSpPr txBox="1"/>
          <p:nvPr/>
        </p:nvSpPr>
        <p:spPr>
          <a:xfrm>
            <a:off x="3131537" y="6345895"/>
            <a:ext cx="3029528" cy="547370"/>
          </a:xfrm>
          <a:prstGeom prst="rect">
            <a:avLst/>
          </a:prstGeom>
        </p:spPr>
        <p:txBody>
          <a:bodyPr lIns="0" tIns="0" rIns="0" bIns="0" rtlCol="0" anchor="t">
            <a:spAutoFit/>
          </a:bodyPr>
          <a:lstStyle/>
          <a:p>
            <a:pPr algn="ctr">
              <a:lnSpc>
                <a:spcPts val="4480"/>
              </a:lnSpc>
              <a:spcBef>
                <a:spcPct val="0"/>
              </a:spcBef>
            </a:pPr>
            <a:r>
              <a:rPr lang="en-US" sz="3200" b="1" i="1">
                <a:solidFill>
                  <a:srgbClr val="006CCD"/>
                </a:solidFill>
                <a:latin typeface="Raleway Bold Italics"/>
                <a:ea typeface="Raleway Bold Italics"/>
                <a:cs typeface="Raleway Bold Italics"/>
                <a:sym typeface="Raleway Bold Italics"/>
              </a:rPr>
              <a:t>Dim_Product</a:t>
            </a:r>
          </a:p>
        </p:txBody>
      </p:sp>
      <p:sp>
        <p:nvSpPr>
          <p:cNvPr id="18" name="TextBox 18"/>
          <p:cNvSpPr txBox="1"/>
          <p:nvPr/>
        </p:nvSpPr>
        <p:spPr>
          <a:xfrm>
            <a:off x="11846522" y="5865200"/>
            <a:ext cx="3657728" cy="547370"/>
          </a:xfrm>
          <a:prstGeom prst="rect">
            <a:avLst/>
          </a:prstGeom>
        </p:spPr>
        <p:txBody>
          <a:bodyPr lIns="0" tIns="0" rIns="0" bIns="0" rtlCol="0" anchor="t">
            <a:spAutoFit/>
          </a:bodyPr>
          <a:lstStyle/>
          <a:p>
            <a:pPr algn="ctr">
              <a:lnSpc>
                <a:spcPts val="4480"/>
              </a:lnSpc>
              <a:spcBef>
                <a:spcPct val="0"/>
              </a:spcBef>
            </a:pPr>
            <a:r>
              <a:rPr lang="en-US" sz="3200" b="1" i="1">
                <a:solidFill>
                  <a:srgbClr val="006CCD"/>
                </a:solidFill>
                <a:latin typeface="Raleway Bold Italics"/>
                <a:ea typeface="Raleway Bold Italics"/>
                <a:cs typeface="Raleway Bold Italics"/>
                <a:sym typeface="Raleway Bold Italics"/>
              </a:rPr>
              <a:t>Dim_Transaction</a:t>
            </a:r>
          </a:p>
        </p:txBody>
      </p:sp>
      <p:sp>
        <p:nvSpPr>
          <p:cNvPr id="19" name="TextBox 19"/>
          <p:cNvSpPr txBox="1"/>
          <p:nvPr/>
        </p:nvSpPr>
        <p:spPr>
          <a:xfrm>
            <a:off x="6340587" y="2065042"/>
            <a:ext cx="5158183" cy="721996"/>
          </a:xfrm>
          <a:prstGeom prst="rect">
            <a:avLst/>
          </a:prstGeom>
        </p:spPr>
        <p:txBody>
          <a:bodyPr lIns="0" tIns="0" rIns="0" bIns="0" rtlCol="0" anchor="t">
            <a:spAutoFit/>
          </a:bodyPr>
          <a:lstStyle/>
          <a:p>
            <a:pPr algn="ctr">
              <a:lnSpc>
                <a:spcPts val="5879"/>
              </a:lnSpc>
              <a:spcBef>
                <a:spcPct val="0"/>
              </a:spcBef>
            </a:pPr>
            <a:r>
              <a:rPr lang="en-US" sz="4199" b="1">
                <a:solidFill>
                  <a:srgbClr val="006CCD"/>
                </a:solidFill>
                <a:latin typeface="Raleway Bold"/>
                <a:ea typeface="Raleway Bold"/>
                <a:cs typeface="Raleway Bold"/>
                <a:sym typeface="Raleway Bold"/>
              </a:rPr>
              <a:t>DIMENSION TABLE</a:t>
            </a:r>
          </a:p>
        </p:txBody>
      </p:sp>
      <p:sp>
        <p:nvSpPr>
          <p:cNvPr id="20" name="Freeform 20"/>
          <p:cNvSpPr/>
          <p:nvPr/>
        </p:nvSpPr>
        <p:spPr>
          <a:xfrm>
            <a:off x="14699066" y="9745423"/>
            <a:ext cx="3432095" cy="349450"/>
          </a:xfrm>
          <a:custGeom>
            <a:avLst/>
            <a:gdLst/>
            <a:ahLst/>
            <a:cxnLst/>
            <a:rect l="l" t="t" r="r" b="b"/>
            <a:pathLst>
              <a:path w="3432095" h="349450">
                <a:moveTo>
                  <a:pt x="0" y="0"/>
                </a:moveTo>
                <a:lnTo>
                  <a:pt x="3432094" y="0"/>
                </a:lnTo>
                <a:lnTo>
                  <a:pt x="3432094" y="349450"/>
                </a:lnTo>
                <a:lnTo>
                  <a:pt x="0" y="34945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1" name="TextBox 21"/>
          <p:cNvSpPr txBox="1"/>
          <p:nvPr/>
        </p:nvSpPr>
        <p:spPr>
          <a:xfrm>
            <a:off x="15605147" y="9742490"/>
            <a:ext cx="2120755" cy="307690"/>
          </a:xfrm>
          <a:prstGeom prst="rect">
            <a:avLst/>
          </a:prstGeom>
        </p:spPr>
        <p:txBody>
          <a:bodyPr lIns="0" tIns="0" rIns="0" bIns="0" rtlCol="0" anchor="t">
            <a:spAutoFit/>
          </a:bodyPr>
          <a:lstStyle/>
          <a:p>
            <a:pPr algn="l">
              <a:lnSpc>
                <a:spcPts val="2468"/>
              </a:lnSpc>
            </a:pPr>
            <a:r>
              <a:rPr lang="en-US" sz="1763" b="1">
                <a:solidFill>
                  <a:srgbClr val="FFFFFF"/>
                </a:solidFill>
                <a:latin typeface="Poppins Semi-Bold"/>
                <a:ea typeface="Poppins Semi-Bold"/>
                <a:cs typeface="Poppins Semi-Bold"/>
                <a:sym typeface="Poppins Semi-Bold"/>
              </a:rPr>
              <a:t>Thanh Tuyết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17163804" y="0"/>
            <a:ext cx="1124196" cy="873772"/>
            <a:chOff x="0" y="0"/>
            <a:chExt cx="156682" cy="121780"/>
          </a:xfrm>
        </p:grpSpPr>
        <p:sp>
          <p:nvSpPr>
            <p:cNvPr id="4" name="Freeform 4"/>
            <p:cNvSpPr/>
            <p:nvPr/>
          </p:nvSpPr>
          <p:spPr>
            <a:xfrm>
              <a:off x="0" y="0"/>
              <a:ext cx="156682" cy="121780"/>
            </a:xfrm>
            <a:custGeom>
              <a:avLst/>
              <a:gdLst/>
              <a:ahLst/>
              <a:cxnLst/>
              <a:rect l="l" t="t" r="r" b="b"/>
              <a:pathLst>
                <a:path w="156682" h="121780">
                  <a:moveTo>
                    <a:pt x="0" y="0"/>
                  </a:moveTo>
                  <a:lnTo>
                    <a:pt x="156682" y="0"/>
                  </a:lnTo>
                  <a:lnTo>
                    <a:pt x="156682" y="121780"/>
                  </a:lnTo>
                  <a:lnTo>
                    <a:pt x="0" y="121780"/>
                  </a:lnTo>
                  <a:close/>
                </a:path>
              </a:pathLst>
            </a:custGeom>
            <a:solidFill>
              <a:srgbClr val="2254C5"/>
            </a:solidFill>
          </p:spPr>
        </p:sp>
        <p:sp>
          <p:nvSpPr>
            <p:cNvPr id="5" name="TextBox 5"/>
            <p:cNvSpPr txBox="1"/>
            <p:nvPr/>
          </p:nvSpPr>
          <p:spPr>
            <a:xfrm>
              <a:off x="0" y="-38100"/>
              <a:ext cx="156682" cy="159880"/>
            </a:xfrm>
            <a:prstGeom prst="rect">
              <a:avLst/>
            </a:prstGeom>
          </p:spPr>
          <p:txBody>
            <a:bodyPr lIns="50800" tIns="50800" rIns="50800" bIns="50800" rtlCol="0" anchor="ctr"/>
            <a:lstStyle/>
            <a:p>
              <a:pPr algn="ctr">
                <a:lnSpc>
                  <a:spcPts val="2199"/>
                </a:lnSpc>
              </a:pPr>
              <a:endParaRPr/>
            </a:p>
          </p:txBody>
        </p:sp>
      </p:grpSp>
      <p:grpSp>
        <p:nvGrpSpPr>
          <p:cNvPr id="6" name="Group 6"/>
          <p:cNvGrpSpPr/>
          <p:nvPr/>
        </p:nvGrpSpPr>
        <p:grpSpPr>
          <a:xfrm>
            <a:off x="1028700" y="1363281"/>
            <a:ext cx="882124" cy="209483"/>
            <a:chOff x="0" y="0"/>
            <a:chExt cx="232329" cy="55172"/>
          </a:xfrm>
        </p:grpSpPr>
        <p:sp>
          <p:nvSpPr>
            <p:cNvPr id="7" name="Freeform 7"/>
            <p:cNvSpPr/>
            <p:nvPr/>
          </p:nvSpPr>
          <p:spPr>
            <a:xfrm>
              <a:off x="0" y="0"/>
              <a:ext cx="232329" cy="55172"/>
            </a:xfrm>
            <a:custGeom>
              <a:avLst/>
              <a:gdLst/>
              <a:ahLst/>
              <a:cxnLst/>
              <a:rect l="l" t="t" r="r" b="b"/>
              <a:pathLst>
                <a:path w="232329" h="55172">
                  <a:moveTo>
                    <a:pt x="0" y="0"/>
                  </a:moveTo>
                  <a:lnTo>
                    <a:pt x="232329" y="0"/>
                  </a:lnTo>
                  <a:lnTo>
                    <a:pt x="232329" y="55172"/>
                  </a:lnTo>
                  <a:lnTo>
                    <a:pt x="0" y="55172"/>
                  </a:lnTo>
                  <a:close/>
                </a:path>
              </a:pathLst>
            </a:custGeom>
            <a:solidFill>
              <a:srgbClr val="2254C5"/>
            </a:solidFill>
          </p:spPr>
        </p:sp>
        <p:sp>
          <p:nvSpPr>
            <p:cNvPr id="8" name="TextBox 8"/>
            <p:cNvSpPr txBox="1"/>
            <p:nvPr/>
          </p:nvSpPr>
          <p:spPr>
            <a:xfrm>
              <a:off x="0" y="-38100"/>
              <a:ext cx="232329" cy="93272"/>
            </a:xfrm>
            <a:prstGeom prst="rect">
              <a:avLst/>
            </a:prstGeom>
          </p:spPr>
          <p:txBody>
            <a:bodyPr lIns="50800" tIns="50800" rIns="50800" bIns="50800" rtlCol="0" anchor="ctr"/>
            <a:lstStyle/>
            <a:p>
              <a:pPr algn="ctr">
                <a:lnSpc>
                  <a:spcPts val="2199"/>
                </a:lnSpc>
              </a:pPr>
              <a:endParaRPr/>
            </a:p>
          </p:txBody>
        </p:sp>
      </p:grpSp>
      <p:sp>
        <p:nvSpPr>
          <p:cNvPr id="9" name="TextBox 9"/>
          <p:cNvSpPr txBox="1"/>
          <p:nvPr/>
        </p:nvSpPr>
        <p:spPr>
          <a:xfrm>
            <a:off x="17320644" y="275190"/>
            <a:ext cx="810517" cy="418641"/>
          </a:xfrm>
          <a:prstGeom prst="rect">
            <a:avLst/>
          </a:prstGeom>
        </p:spPr>
        <p:txBody>
          <a:bodyPr lIns="0" tIns="0" rIns="0" bIns="0" rtlCol="0" anchor="t">
            <a:spAutoFit/>
          </a:bodyPr>
          <a:lstStyle/>
          <a:p>
            <a:pPr algn="l">
              <a:lnSpc>
                <a:spcPts val="3004"/>
              </a:lnSpc>
            </a:pPr>
            <a:r>
              <a:rPr lang="en-US" sz="3375" b="1">
                <a:solidFill>
                  <a:srgbClr val="FFFFFF"/>
                </a:solidFill>
                <a:latin typeface="Montserrat Bold"/>
                <a:ea typeface="Montserrat Bold"/>
                <a:cs typeface="Montserrat Bold"/>
                <a:sym typeface="Montserrat Bold"/>
              </a:rPr>
              <a:t>08</a:t>
            </a:r>
          </a:p>
        </p:txBody>
      </p:sp>
      <p:sp>
        <p:nvSpPr>
          <p:cNvPr id="10" name="TextBox 10"/>
          <p:cNvSpPr txBox="1"/>
          <p:nvPr/>
        </p:nvSpPr>
        <p:spPr>
          <a:xfrm>
            <a:off x="1028700" y="534377"/>
            <a:ext cx="15504043" cy="828904"/>
          </a:xfrm>
          <a:prstGeom prst="rect">
            <a:avLst/>
          </a:prstGeom>
        </p:spPr>
        <p:txBody>
          <a:bodyPr lIns="0" tIns="0" rIns="0" bIns="0" rtlCol="0" anchor="t">
            <a:spAutoFit/>
          </a:bodyPr>
          <a:lstStyle/>
          <a:p>
            <a:pPr algn="l">
              <a:lnSpc>
                <a:spcPts val="6034"/>
              </a:lnSpc>
            </a:pPr>
            <a:r>
              <a:rPr lang="en-US" sz="6780" b="1">
                <a:solidFill>
                  <a:srgbClr val="3E67C8"/>
                </a:solidFill>
                <a:latin typeface="Montserrat Ultra-Bold"/>
                <a:ea typeface="Montserrat Ultra-Bold"/>
                <a:cs typeface="Montserrat Ultra-Bold"/>
                <a:sym typeface="Montserrat Ultra-Bold"/>
              </a:rPr>
              <a:t>GIẢI THÍCH DỮ LIỆU</a:t>
            </a:r>
          </a:p>
        </p:txBody>
      </p:sp>
      <p:sp>
        <p:nvSpPr>
          <p:cNvPr id="11" name="TextBox 11"/>
          <p:cNvSpPr txBox="1"/>
          <p:nvPr/>
        </p:nvSpPr>
        <p:spPr>
          <a:xfrm>
            <a:off x="3132474" y="2482358"/>
            <a:ext cx="2792236" cy="547370"/>
          </a:xfrm>
          <a:prstGeom prst="rect">
            <a:avLst/>
          </a:prstGeom>
        </p:spPr>
        <p:txBody>
          <a:bodyPr lIns="0" tIns="0" rIns="0" bIns="0" rtlCol="0" anchor="t">
            <a:spAutoFit/>
          </a:bodyPr>
          <a:lstStyle/>
          <a:p>
            <a:pPr algn="ctr">
              <a:lnSpc>
                <a:spcPts val="4480"/>
              </a:lnSpc>
              <a:spcBef>
                <a:spcPct val="0"/>
              </a:spcBef>
            </a:pPr>
            <a:r>
              <a:rPr lang="en-US" sz="3200" b="1" i="1">
                <a:solidFill>
                  <a:srgbClr val="006CCD"/>
                </a:solidFill>
                <a:latin typeface="Raleway Bold Italics"/>
                <a:ea typeface="Raleway Bold Italics"/>
                <a:cs typeface="Raleway Bold Italics"/>
                <a:sym typeface="Raleway Bold Italics"/>
              </a:rPr>
              <a:t>Dim_Device</a:t>
            </a:r>
          </a:p>
        </p:txBody>
      </p:sp>
      <p:sp>
        <p:nvSpPr>
          <p:cNvPr id="12" name="TextBox 12"/>
          <p:cNvSpPr txBox="1"/>
          <p:nvPr/>
        </p:nvSpPr>
        <p:spPr>
          <a:xfrm>
            <a:off x="11953860" y="2444258"/>
            <a:ext cx="3207652" cy="547370"/>
          </a:xfrm>
          <a:prstGeom prst="rect">
            <a:avLst/>
          </a:prstGeom>
        </p:spPr>
        <p:txBody>
          <a:bodyPr lIns="0" tIns="0" rIns="0" bIns="0" rtlCol="0" anchor="t">
            <a:spAutoFit/>
          </a:bodyPr>
          <a:lstStyle/>
          <a:p>
            <a:pPr algn="ctr">
              <a:lnSpc>
                <a:spcPts val="4480"/>
              </a:lnSpc>
              <a:spcBef>
                <a:spcPct val="0"/>
              </a:spcBef>
            </a:pPr>
            <a:r>
              <a:rPr lang="en-US" sz="3200" b="1" i="1">
                <a:solidFill>
                  <a:srgbClr val="006CCD"/>
                </a:solidFill>
                <a:latin typeface="Raleway Bold Italics"/>
                <a:ea typeface="Raleway Bold Italics"/>
                <a:cs typeface="Raleway Bold Italics"/>
                <a:sym typeface="Raleway Bold Italics"/>
              </a:rPr>
              <a:t>Dim_Location</a:t>
            </a:r>
          </a:p>
        </p:txBody>
      </p:sp>
      <p:sp>
        <p:nvSpPr>
          <p:cNvPr id="13" name="TextBox 13"/>
          <p:cNvSpPr txBox="1"/>
          <p:nvPr/>
        </p:nvSpPr>
        <p:spPr>
          <a:xfrm>
            <a:off x="3084463" y="6011460"/>
            <a:ext cx="2840247" cy="547370"/>
          </a:xfrm>
          <a:prstGeom prst="rect">
            <a:avLst/>
          </a:prstGeom>
        </p:spPr>
        <p:txBody>
          <a:bodyPr lIns="0" tIns="0" rIns="0" bIns="0" rtlCol="0" anchor="t">
            <a:spAutoFit/>
          </a:bodyPr>
          <a:lstStyle/>
          <a:p>
            <a:pPr algn="ctr">
              <a:lnSpc>
                <a:spcPts val="4480"/>
              </a:lnSpc>
              <a:spcBef>
                <a:spcPct val="0"/>
              </a:spcBef>
            </a:pPr>
            <a:r>
              <a:rPr lang="en-US" sz="3200" b="1" i="1">
                <a:solidFill>
                  <a:srgbClr val="006CCD"/>
                </a:solidFill>
                <a:latin typeface="Raleway Bold Italics"/>
                <a:ea typeface="Raleway Bold Italics"/>
                <a:cs typeface="Raleway Bold Italics"/>
                <a:sym typeface="Raleway Bold Italics"/>
              </a:rPr>
              <a:t>Dim_Product</a:t>
            </a:r>
          </a:p>
        </p:txBody>
      </p:sp>
      <p:sp>
        <p:nvSpPr>
          <p:cNvPr id="14" name="TextBox 14"/>
          <p:cNvSpPr txBox="1"/>
          <p:nvPr/>
        </p:nvSpPr>
        <p:spPr>
          <a:xfrm>
            <a:off x="11728822" y="6011460"/>
            <a:ext cx="3657728" cy="547370"/>
          </a:xfrm>
          <a:prstGeom prst="rect">
            <a:avLst/>
          </a:prstGeom>
        </p:spPr>
        <p:txBody>
          <a:bodyPr lIns="0" tIns="0" rIns="0" bIns="0" rtlCol="0" anchor="t">
            <a:spAutoFit/>
          </a:bodyPr>
          <a:lstStyle/>
          <a:p>
            <a:pPr algn="ctr">
              <a:lnSpc>
                <a:spcPts val="4480"/>
              </a:lnSpc>
              <a:spcBef>
                <a:spcPct val="0"/>
              </a:spcBef>
            </a:pPr>
            <a:r>
              <a:rPr lang="en-US" sz="3200" b="1" i="1">
                <a:solidFill>
                  <a:srgbClr val="006CCD"/>
                </a:solidFill>
                <a:latin typeface="Raleway Bold Italics"/>
                <a:ea typeface="Raleway Bold Italics"/>
                <a:cs typeface="Raleway Bold Italics"/>
                <a:sym typeface="Raleway Bold Italics"/>
              </a:rPr>
              <a:t>Dim_Transaction</a:t>
            </a:r>
          </a:p>
        </p:txBody>
      </p:sp>
      <p:sp>
        <p:nvSpPr>
          <p:cNvPr id="15" name="TextBox 15"/>
          <p:cNvSpPr txBox="1"/>
          <p:nvPr/>
        </p:nvSpPr>
        <p:spPr>
          <a:xfrm>
            <a:off x="6340587" y="1784393"/>
            <a:ext cx="5158183" cy="721996"/>
          </a:xfrm>
          <a:prstGeom prst="rect">
            <a:avLst/>
          </a:prstGeom>
        </p:spPr>
        <p:txBody>
          <a:bodyPr lIns="0" tIns="0" rIns="0" bIns="0" rtlCol="0" anchor="t">
            <a:spAutoFit/>
          </a:bodyPr>
          <a:lstStyle/>
          <a:p>
            <a:pPr algn="ctr">
              <a:lnSpc>
                <a:spcPts val="5879"/>
              </a:lnSpc>
              <a:spcBef>
                <a:spcPct val="0"/>
              </a:spcBef>
            </a:pPr>
            <a:r>
              <a:rPr lang="en-US" sz="4199" b="1">
                <a:solidFill>
                  <a:srgbClr val="006CCD"/>
                </a:solidFill>
                <a:latin typeface="Raleway Bold"/>
                <a:ea typeface="Raleway Bold"/>
                <a:cs typeface="Raleway Bold"/>
                <a:sym typeface="Raleway Bold"/>
              </a:rPr>
              <a:t>DIMENSION DATA</a:t>
            </a:r>
          </a:p>
        </p:txBody>
      </p:sp>
      <p:sp>
        <p:nvSpPr>
          <p:cNvPr id="16" name="Freeform 16"/>
          <p:cNvSpPr/>
          <p:nvPr/>
        </p:nvSpPr>
        <p:spPr>
          <a:xfrm>
            <a:off x="1910824" y="3086878"/>
            <a:ext cx="5226089" cy="2485371"/>
          </a:xfrm>
          <a:custGeom>
            <a:avLst/>
            <a:gdLst/>
            <a:ahLst/>
            <a:cxnLst/>
            <a:rect l="l" t="t" r="r" b="b"/>
            <a:pathLst>
              <a:path w="5226089" h="2485371">
                <a:moveTo>
                  <a:pt x="0" y="0"/>
                </a:moveTo>
                <a:lnTo>
                  <a:pt x="5226089" y="0"/>
                </a:lnTo>
                <a:lnTo>
                  <a:pt x="5226089" y="2485371"/>
                </a:lnTo>
                <a:lnTo>
                  <a:pt x="0" y="2485371"/>
                </a:lnTo>
                <a:lnTo>
                  <a:pt x="0" y="0"/>
                </a:lnTo>
                <a:close/>
              </a:path>
            </a:pathLst>
          </a:custGeom>
          <a:blipFill>
            <a:blip r:embed="rId3"/>
            <a:stretch>
              <a:fillRect/>
            </a:stretch>
          </a:blipFill>
          <a:ln w="38100" cap="sq">
            <a:solidFill>
              <a:srgbClr val="00569E"/>
            </a:solidFill>
            <a:prstDash val="solid"/>
            <a:miter/>
          </a:ln>
        </p:spPr>
      </p:sp>
      <p:sp>
        <p:nvSpPr>
          <p:cNvPr id="17" name="Freeform 17"/>
          <p:cNvSpPr/>
          <p:nvPr/>
        </p:nvSpPr>
        <p:spPr>
          <a:xfrm>
            <a:off x="10985826" y="3086878"/>
            <a:ext cx="5137279" cy="2537441"/>
          </a:xfrm>
          <a:custGeom>
            <a:avLst/>
            <a:gdLst/>
            <a:ahLst/>
            <a:cxnLst/>
            <a:rect l="l" t="t" r="r" b="b"/>
            <a:pathLst>
              <a:path w="5137279" h="2537441">
                <a:moveTo>
                  <a:pt x="0" y="0"/>
                </a:moveTo>
                <a:lnTo>
                  <a:pt x="5137279" y="0"/>
                </a:lnTo>
                <a:lnTo>
                  <a:pt x="5137279" y="2537441"/>
                </a:lnTo>
                <a:lnTo>
                  <a:pt x="0" y="2537441"/>
                </a:lnTo>
                <a:lnTo>
                  <a:pt x="0" y="0"/>
                </a:lnTo>
                <a:close/>
              </a:path>
            </a:pathLst>
          </a:custGeom>
          <a:blipFill>
            <a:blip r:embed="rId4"/>
            <a:stretch>
              <a:fillRect/>
            </a:stretch>
          </a:blipFill>
          <a:ln w="38100" cap="sq">
            <a:solidFill>
              <a:srgbClr val="00569E"/>
            </a:solidFill>
            <a:prstDash val="solid"/>
            <a:miter/>
          </a:ln>
        </p:spPr>
      </p:sp>
      <p:sp>
        <p:nvSpPr>
          <p:cNvPr id="18" name="Freeform 18"/>
          <p:cNvSpPr/>
          <p:nvPr/>
        </p:nvSpPr>
        <p:spPr>
          <a:xfrm>
            <a:off x="1760930" y="6615135"/>
            <a:ext cx="5525878" cy="3180286"/>
          </a:xfrm>
          <a:custGeom>
            <a:avLst/>
            <a:gdLst/>
            <a:ahLst/>
            <a:cxnLst/>
            <a:rect l="l" t="t" r="r" b="b"/>
            <a:pathLst>
              <a:path w="5525878" h="3180286">
                <a:moveTo>
                  <a:pt x="0" y="0"/>
                </a:moveTo>
                <a:lnTo>
                  <a:pt x="5525878" y="0"/>
                </a:lnTo>
                <a:lnTo>
                  <a:pt x="5525878" y="3180286"/>
                </a:lnTo>
                <a:lnTo>
                  <a:pt x="0" y="3180286"/>
                </a:lnTo>
                <a:lnTo>
                  <a:pt x="0" y="0"/>
                </a:lnTo>
                <a:close/>
              </a:path>
            </a:pathLst>
          </a:custGeom>
          <a:blipFill>
            <a:blip r:embed="rId5"/>
            <a:stretch>
              <a:fillRect/>
            </a:stretch>
          </a:blipFill>
          <a:ln w="38100" cap="sq">
            <a:solidFill>
              <a:srgbClr val="00569E"/>
            </a:solidFill>
            <a:prstDash val="solid"/>
            <a:miter/>
          </a:ln>
        </p:spPr>
      </p:sp>
      <p:sp>
        <p:nvSpPr>
          <p:cNvPr id="19" name="Freeform 19"/>
          <p:cNvSpPr/>
          <p:nvPr/>
        </p:nvSpPr>
        <p:spPr>
          <a:xfrm>
            <a:off x="10233074" y="6760569"/>
            <a:ext cx="6642782" cy="2889418"/>
          </a:xfrm>
          <a:custGeom>
            <a:avLst/>
            <a:gdLst/>
            <a:ahLst/>
            <a:cxnLst/>
            <a:rect l="l" t="t" r="r" b="b"/>
            <a:pathLst>
              <a:path w="6642782" h="2889418">
                <a:moveTo>
                  <a:pt x="0" y="0"/>
                </a:moveTo>
                <a:lnTo>
                  <a:pt x="6642782" y="0"/>
                </a:lnTo>
                <a:lnTo>
                  <a:pt x="6642782" y="2889418"/>
                </a:lnTo>
                <a:lnTo>
                  <a:pt x="0" y="2889418"/>
                </a:lnTo>
                <a:lnTo>
                  <a:pt x="0" y="0"/>
                </a:lnTo>
                <a:close/>
              </a:path>
            </a:pathLst>
          </a:custGeom>
          <a:blipFill>
            <a:blip r:embed="rId6"/>
            <a:stretch>
              <a:fillRect/>
            </a:stretch>
          </a:blipFill>
          <a:ln w="38100" cap="sq">
            <a:solidFill>
              <a:srgbClr val="00569E"/>
            </a:solidFill>
            <a:prstDash val="solid"/>
            <a:miter/>
          </a:ln>
        </p:spPr>
      </p:sp>
      <p:sp>
        <p:nvSpPr>
          <p:cNvPr id="20" name="Freeform 20"/>
          <p:cNvSpPr/>
          <p:nvPr/>
        </p:nvSpPr>
        <p:spPr>
          <a:xfrm>
            <a:off x="14699066" y="9745423"/>
            <a:ext cx="3432095" cy="349450"/>
          </a:xfrm>
          <a:custGeom>
            <a:avLst/>
            <a:gdLst/>
            <a:ahLst/>
            <a:cxnLst/>
            <a:rect l="l" t="t" r="r" b="b"/>
            <a:pathLst>
              <a:path w="3432095" h="349450">
                <a:moveTo>
                  <a:pt x="0" y="0"/>
                </a:moveTo>
                <a:lnTo>
                  <a:pt x="3432094" y="0"/>
                </a:lnTo>
                <a:lnTo>
                  <a:pt x="3432094" y="349450"/>
                </a:lnTo>
                <a:lnTo>
                  <a:pt x="0" y="34945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1" name="TextBox 21"/>
          <p:cNvSpPr txBox="1"/>
          <p:nvPr/>
        </p:nvSpPr>
        <p:spPr>
          <a:xfrm>
            <a:off x="15605147" y="9742490"/>
            <a:ext cx="2120755" cy="307690"/>
          </a:xfrm>
          <a:prstGeom prst="rect">
            <a:avLst/>
          </a:prstGeom>
        </p:spPr>
        <p:txBody>
          <a:bodyPr lIns="0" tIns="0" rIns="0" bIns="0" rtlCol="0" anchor="t">
            <a:spAutoFit/>
          </a:bodyPr>
          <a:lstStyle/>
          <a:p>
            <a:pPr algn="l">
              <a:lnSpc>
                <a:spcPts val="2468"/>
              </a:lnSpc>
            </a:pPr>
            <a:r>
              <a:rPr lang="en-US" sz="1763" b="1">
                <a:solidFill>
                  <a:srgbClr val="FFFFFF"/>
                </a:solidFill>
                <a:latin typeface="Poppins Semi-Bold"/>
                <a:ea typeface="Poppins Semi-Bold"/>
                <a:cs typeface="Poppins Semi-Bold"/>
                <a:sym typeface="Poppins Semi-Bold"/>
              </a:rPr>
              <a:t>Thanh Tuyết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1340</Words>
  <Application>Microsoft Office PowerPoint</Application>
  <PresentationFormat>Custom</PresentationFormat>
  <Paragraphs>250</Paragraphs>
  <Slides>39</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39</vt:i4>
      </vt:variant>
    </vt:vector>
  </HeadingPairs>
  <TitlesOfParts>
    <vt:vector size="54" baseType="lpstr">
      <vt:lpstr>Montserrat Bold</vt:lpstr>
      <vt:lpstr>Calibri</vt:lpstr>
      <vt:lpstr>Montserrat Italics</vt:lpstr>
      <vt:lpstr>Montserrat Semi-Bold</vt:lpstr>
      <vt:lpstr>Montserrat Ultra-Bold</vt:lpstr>
      <vt:lpstr>Poppins</vt:lpstr>
      <vt:lpstr>Raleway</vt:lpstr>
      <vt:lpstr>Poppins Semi-Bold</vt:lpstr>
      <vt:lpstr>Arial</vt:lpstr>
      <vt:lpstr>Raleway Bold Italics</vt:lpstr>
      <vt:lpstr>Raleway Ultra-Bold</vt:lpstr>
      <vt:lpstr>Poppins Bold</vt:lpstr>
      <vt:lpstr>Montserrat Bold Italics</vt:lpstr>
      <vt:lpstr>Raleway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48K21.1_G05</dc:title>
  <dc:creator>ADMIN</dc:creator>
  <cp:lastModifiedBy>Nguyen Bich Thy</cp:lastModifiedBy>
  <cp:revision>3</cp:revision>
  <dcterms:created xsi:type="dcterms:W3CDTF">2006-08-16T00:00:00Z</dcterms:created>
  <dcterms:modified xsi:type="dcterms:W3CDTF">2025-03-12T12:45:34Z</dcterms:modified>
  <dc:identifier>DAGhTRwLRFg</dc:identifier>
</cp:coreProperties>
</file>